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2"/>
  </p:notesMasterIdLst>
  <p:handoutMasterIdLst>
    <p:handoutMasterId r:id="rId23"/>
  </p:handoutMasterIdLst>
  <p:sldIdLst>
    <p:sldId id="256" r:id="rId3"/>
    <p:sldId id="260" r:id="rId4"/>
    <p:sldId id="278" r:id="rId5"/>
    <p:sldId id="258" r:id="rId6"/>
    <p:sldId id="257" r:id="rId7"/>
    <p:sldId id="265" r:id="rId8"/>
    <p:sldId id="259" r:id="rId9"/>
    <p:sldId id="261" r:id="rId10"/>
    <p:sldId id="280" r:id="rId11"/>
    <p:sldId id="262" r:id="rId12"/>
    <p:sldId id="279" r:id="rId13"/>
    <p:sldId id="263" r:id="rId14"/>
    <p:sldId id="266" r:id="rId15"/>
    <p:sldId id="267" r:id="rId16"/>
    <p:sldId id="268" r:id="rId17"/>
    <p:sldId id="269" r:id="rId18"/>
    <p:sldId id="270" r:id="rId19"/>
    <p:sldId id="272" r:id="rId20"/>
    <p:sldId id="281" r:id="rId2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F9ADE2-7DAB-4514-8215-186D9223762D}">
          <p14:sldIdLst>
            <p14:sldId id="256"/>
            <p14:sldId id="260"/>
            <p14:sldId id="278"/>
            <p14:sldId id="258"/>
            <p14:sldId id="257"/>
            <p14:sldId id="265"/>
            <p14:sldId id="259"/>
            <p14:sldId id="261"/>
            <p14:sldId id="280"/>
            <p14:sldId id="262"/>
            <p14:sldId id="279"/>
            <p14:sldId id="263"/>
            <p14:sldId id="266"/>
            <p14:sldId id="267"/>
            <p14:sldId id="268"/>
            <p14:sldId id="269"/>
            <p14:sldId id="270"/>
            <p14:sldId id="272"/>
            <p14:sldId id="281"/>
          </p14:sldIdLst>
        </p14:section>
        <p14:section name="Untitled Section" id="{0151FE48-B7B6-4B6E-9734-70E7663D97E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8112" autoAdjust="0"/>
    <p:restoredTop sz="26432" autoAdjust="0"/>
  </p:normalViewPr>
  <p:slideViewPr>
    <p:cSldViewPr>
      <p:cViewPr varScale="1">
        <p:scale>
          <a:sx n="16" d="100"/>
          <a:sy n="16" d="100"/>
        </p:scale>
        <p:origin x="3012" y="30"/>
      </p:cViewPr>
      <p:guideLst>
        <p:guide orient="horz" pos="2160"/>
        <p:guide pos="2880"/>
      </p:guideLst>
    </p:cSldViewPr>
  </p:slideViewPr>
  <p:notesTextViewPr>
    <p:cViewPr>
      <p:scale>
        <a:sx n="130" d="100"/>
        <a:sy n="130" d="100"/>
      </p:scale>
      <p:origin x="0" y="-2844"/>
    </p:cViewPr>
  </p:notesTextViewPr>
  <p:notesViewPr>
    <p:cSldViewPr>
      <p:cViewPr varScale="1">
        <p:scale>
          <a:sx n="54" d="100"/>
          <a:sy n="54" d="100"/>
        </p:scale>
        <p:origin x="-2826" y="-78"/>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630F3687-0438-411D-BDB8-4130A8BF58C6}" type="datetimeFigureOut">
              <a:rPr lang="en-US" smtClean="0"/>
              <a:t>6/28/2018</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FB5F0A92-BA2E-4648-B276-DE4B32D9D10C}" type="slidenum">
              <a:rPr lang="en-US" smtClean="0"/>
              <a:t>‹#›</a:t>
            </a:fld>
            <a:endParaRPr lang="en-US"/>
          </a:p>
        </p:txBody>
      </p:sp>
    </p:spTree>
    <p:extLst>
      <p:ext uri="{BB962C8B-B14F-4D97-AF65-F5344CB8AC3E}">
        <p14:creationId xmlns:p14="http://schemas.microsoft.com/office/powerpoint/2010/main" val="931494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70F36973-F20D-420A-A439-1FADCE78F1D7}" type="datetimeFigureOut">
              <a:rPr lang="en-US" smtClean="0"/>
              <a:t>6/28/2018</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A7E0A488-D7FF-4CC8-BEFC-17FDD98914F4}" type="slidenum">
              <a:rPr lang="en-US" smtClean="0"/>
              <a:t>‹#›</a:t>
            </a:fld>
            <a:endParaRPr lang="en-US" dirty="0"/>
          </a:p>
        </p:txBody>
      </p:sp>
    </p:spTree>
    <p:extLst>
      <p:ext uri="{BB962C8B-B14F-4D97-AF65-F5344CB8AC3E}">
        <p14:creationId xmlns:p14="http://schemas.microsoft.com/office/powerpoint/2010/main" val="133290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Introduction with a </a:t>
            </a:r>
            <a:r>
              <a:rPr lang="en-US" sz="1200" kern="1200" baseline="0" dirty="0">
                <a:solidFill>
                  <a:schemeClr val="tx1"/>
                </a:solidFill>
                <a:effectLst/>
                <a:latin typeface="+mn-lt"/>
                <a:ea typeface="+mn-ea"/>
                <a:cs typeface="+mn-cs"/>
              </a:rPr>
              <a:t>bit of </a:t>
            </a:r>
            <a:r>
              <a:rPr lang="en-US" sz="1200" kern="1200" baseline="0">
                <a:solidFill>
                  <a:schemeClr val="tx1"/>
                </a:solidFill>
                <a:effectLst/>
                <a:latin typeface="+mn-lt"/>
                <a:ea typeface="+mn-ea"/>
                <a:cs typeface="+mn-cs"/>
              </a:rPr>
              <a:t>background - </a:t>
            </a:r>
            <a:r>
              <a:rPr lang="en-US" sz="1200" kern="1200" baseline="0" dirty="0">
                <a:solidFill>
                  <a:schemeClr val="tx1"/>
                </a:solidFill>
                <a:effectLst/>
                <a:latin typeface="+mn-lt"/>
                <a:ea typeface="+mn-ea"/>
                <a:cs typeface="+mn-cs"/>
              </a:rPr>
              <a:t>LWV study on AH to HPMC to MHFH and moved 6 times first time homebuyer – does that count??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New Jersey is in a serious housing affordability crisis. As prosperity returns for many county residents, an unwanted effect is that upward pressure is exerted on local rents, making Morris County, and Northern New Jersey, among the least affordable areas to live 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Rents are rising faster than wages, squeezing middle and lower income families. 45%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New Jersey households are spending more than the recommended 30 percent of their income on housing and more than half the state’s jobs paid less than $20 an hour.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Closer to home, in Morris County, housing for families earning $40,000 or less has virtually disappeared with only 8%</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housing units in the county considered affordable.  Morris County is the tenth richest county in the United States, but nearly 28 percent of households struggle with housing costs. In order to afford a two-bedroom rental here, a minimum housing wage of $25/hour is needed. However, those whose occupations we depend on; social service workers, emergency dispatchers, child care workers, home health aides, school bus drivers, security guards, hairstylists, receptionists,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cashiers,</a:t>
            </a:r>
            <a:r>
              <a:rPr lang="en-US" sz="1200" kern="1200" baseline="0" dirty="0">
                <a:solidFill>
                  <a:schemeClr val="tx1"/>
                </a:solidFill>
                <a:effectLst/>
                <a:latin typeface="+mn-lt"/>
                <a:ea typeface="+mn-ea"/>
                <a:cs typeface="+mn-cs"/>
              </a:rPr>
              <a:t> our own municipal workers –</a:t>
            </a:r>
            <a:r>
              <a:rPr lang="en-US" sz="1200" b="1" kern="1200" baseline="0" dirty="0">
                <a:solidFill>
                  <a:srgbClr val="FF0000"/>
                </a:solidFill>
                <a:effectLst/>
                <a:latin typeface="+mn-lt"/>
                <a:ea typeface="+mn-ea"/>
                <a:cs typeface="+mn-cs"/>
              </a:rPr>
              <a:t>Give examples for our DPW and the county maintenance workers - </a:t>
            </a:r>
            <a:r>
              <a:rPr lang="en-US" sz="1200" kern="1200" dirty="0">
                <a:solidFill>
                  <a:schemeClr val="tx1"/>
                </a:solidFill>
                <a:effectLst/>
                <a:latin typeface="+mn-lt"/>
                <a:ea typeface="+mn-ea"/>
                <a:cs typeface="+mn-cs"/>
              </a:rPr>
              <a:t>have average wages below the minimum housing wage.  Our economy will not thrive if so many of its workers cannot afford safe, decent housing in proximity to their jobs.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But what is often missing from the affordable housing discussion is a discussion of the many economic impacts occasioned by the lack of affordable housing. There is nothing fancy here, but the following observations are Economics­101. A serious consideration for any company considering locating their business in New Jersey, or the possibility of relocating out of New Jersey, is the cost of housing for their workers. Quite simply, workers need to be paid more to entice them to a market with higher housing costs. New Jersey has many of the highest housing costs in the nation. All things being equal, why would a company locate in New Jersey when the housing costs are so high and their workers are unable to afford decent housing? While there are other structural issues with the historically high office vacancy rates (e.g., companies require less office space), we cannot locate people in office seats if they do not live and cannot afford to live in New Jersey. </a:t>
            </a:r>
          </a:p>
          <a:p>
            <a:endParaRPr lang="en-US" dirty="0"/>
          </a:p>
          <a:p>
            <a:r>
              <a:rPr lang="en-US" dirty="0"/>
              <a:t>In short, New Jersey is out of critical balance between housing in general – affordable housing in particular – and certain commercial uses. This issue is not new, but has been brewing for years. </a:t>
            </a:r>
          </a:p>
          <a:p>
            <a:endParaRPr lang="en-US" dirty="0"/>
          </a:p>
          <a:p>
            <a:r>
              <a:rPr lang="en-US" dirty="0"/>
              <a:t>Boomerang children – children moving in with their parents because they cannot afford their own housing – and college grads moving out of state where housing and opportunity are more prevalent are just some of the many impacts created by the lack of affordable housing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a:t>
            </a:fld>
            <a:endParaRPr lang="en-US" dirty="0"/>
          </a:p>
        </p:txBody>
      </p:sp>
    </p:spTree>
    <p:extLst>
      <p:ext uri="{BB962C8B-B14F-4D97-AF65-F5344CB8AC3E}">
        <p14:creationId xmlns:p14="http://schemas.microsoft.com/office/powerpoint/2010/main" val="41990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Options to Satisfy its</a:t>
            </a:r>
            <a:r>
              <a:rPr lang="en-US" b="1" i="1" baseline="0" dirty="0"/>
              <a:t> </a:t>
            </a:r>
            <a:r>
              <a:rPr lang="en-US" b="1" i="1" dirty="0"/>
              <a:t>Affordable  Housing Obligations</a:t>
            </a:r>
          </a:p>
          <a:p>
            <a:endParaRPr lang="en-US" b="1" i="1" dirty="0"/>
          </a:p>
          <a:p>
            <a:r>
              <a:rPr lang="en-US" sz="1200" b="0" i="0" kern="1200" dirty="0">
                <a:solidFill>
                  <a:schemeClr val="tx1"/>
                </a:solidFill>
                <a:effectLst/>
                <a:latin typeface="+mn-lt"/>
                <a:ea typeface="+mn-ea"/>
                <a:cs typeface="+mn-cs"/>
              </a:rPr>
              <a:t>In addition to legal protection, participation in COAH's process allows the community to maintain local control over the planning process for affordable housing instead of having a court-imposed housing plan.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Moreover, maintaining local control gives Mountain Lakes the ability to determine appropriate locations for and design/amenities in housing developments consistent with the character of the community.</a:t>
            </a:r>
            <a:endParaRPr lang="en-US" b="1" i="1" dirty="0"/>
          </a:p>
          <a:p>
            <a:endParaRPr lang="en-US" b="1" i="1" dirty="0"/>
          </a:p>
          <a:p>
            <a:r>
              <a:rPr lang="en-US" b="1" i="1" dirty="0"/>
              <a:t>Not an exhaustive list- </a:t>
            </a:r>
          </a:p>
          <a:p>
            <a:endParaRPr lang="en-US" b="1" i="1" dirty="0"/>
          </a:p>
          <a:p>
            <a:r>
              <a:rPr lang="en-US" sz="1200" b="1" i="1" u="none" strike="noStrike" kern="1200" baseline="0" dirty="0">
                <a:solidFill>
                  <a:schemeClr val="tx1"/>
                </a:solidFill>
                <a:latin typeface="+mn-lt"/>
                <a:ea typeface="+mn-ea"/>
                <a:cs typeface="+mn-cs"/>
              </a:rPr>
              <a:t>* Present Need – Rehabilitation: </a:t>
            </a:r>
            <a:r>
              <a:rPr lang="en-US" sz="1200" b="0" i="0" u="none" strike="noStrike" kern="1200" baseline="0" dirty="0">
                <a:solidFill>
                  <a:schemeClr val="tx1"/>
                </a:solidFill>
                <a:latin typeface="+mn-lt"/>
                <a:ea typeface="+mn-ea"/>
                <a:cs typeface="+mn-cs"/>
              </a:rPr>
              <a:t>The present need  component of the fair share obligation signifies that low and moderate income households are living in substandard and overcrowded housing in the Municipality and in need of repair. </a:t>
            </a:r>
          </a:p>
          <a:p>
            <a:endParaRPr lang="en-US" sz="1200" b="0" i="0" u="none" strike="noStrike" kern="1200" baseline="0" dirty="0">
              <a:solidFill>
                <a:schemeClr val="tx1"/>
              </a:solidFill>
              <a:latin typeface="+mn-lt"/>
              <a:ea typeface="+mn-ea"/>
              <a:cs typeface="+mn-cs"/>
            </a:endParaRPr>
          </a:p>
          <a:p>
            <a:pPr>
              <a:buFont typeface="Webdings" pitchFamily="18" charset="2"/>
              <a:buNone/>
            </a:pPr>
            <a:r>
              <a:rPr lang="en-US" altLang="en-US" dirty="0"/>
              <a:t>* </a:t>
            </a:r>
            <a:r>
              <a:rPr lang="en-US" altLang="en-US" b="1" dirty="0"/>
              <a:t>Municipally sponsored and 100% affordable developments include</a:t>
            </a:r>
            <a:r>
              <a:rPr lang="en-US" altLang="en-US" dirty="0"/>
              <a:t>, but are not limited to</a:t>
            </a:r>
            <a:r>
              <a:rPr lang="en-US" altLang="en-US" b="1" dirty="0"/>
              <a:t>: [most</a:t>
            </a:r>
            <a:r>
              <a:rPr lang="en-US" altLang="en-US" b="1" baseline="0" dirty="0"/>
              <a:t> popular- accounts for ½ the built affordable units]</a:t>
            </a:r>
            <a:endParaRPr lang="en-US" altLang="en-US" b="1" dirty="0"/>
          </a:p>
          <a:p>
            <a:pPr lvl="1">
              <a:buFont typeface="Webdings" pitchFamily="18" charset="2"/>
              <a:buNone/>
            </a:pPr>
            <a:r>
              <a:rPr lang="en-US" altLang="en-US" sz="800" dirty="0"/>
              <a:t>1. Developments in which all units are available to low- and moderate-income households;</a:t>
            </a:r>
          </a:p>
          <a:p>
            <a:pPr lvl="1">
              <a:buFont typeface="Webdings" pitchFamily="18" charset="2"/>
              <a:buNone/>
            </a:pPr>
            <a:r>
              <a:rPr lang="en-US" altLang="en-US" sz="800" dirty="0"/>
              <a:t>2. Units created through a municipal partnership with a non-profit or other affordable housing provider; and</a:t>
            </a:r>
          </a:p>
          <a:p>
            <a:pPr lvl="1">
              <a:buFont typeface="Webdings" pitchFamily="18" charset="2"/>
              <a:buNone/>
            </a:pPr>
            <a:r>
              <a:rPr lang="en-US" altLang="en-US" sz="800" dirty="0"/>
              <a:t>3. Developments for which the municipality serves as the primary sponsor.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Inclusionary Developments: </a:t>
            </a:r>
            <a:r>
              <a:rPr lang="en-US" sz="1200" b="0" i="0" u="none" strike="noStrike" kern="1200" baseline="0" dirty="0">
                <a:solidFill>
                  <a:schemeClr val="tx1"/>
                </a:solidFill>
                <a:latin typeface="+mn-lt"/>
                <a:ea typeface="+mn-ea"/>
                <a:cs typeface="+mn-cs"/>
              </a:rPr>
              <a:t>A minimum 20% set-aside  is required, to the extent economically feasible, in new inclusionary developments within the jurisdiction of New Jersey’s regional planning agencies: Meadowlands </a:t>
            </a:r>
            <a:r>
              <a:rPr lang="fr-FR" sz="1200" b="0" i="0" u="none" strike="noStrike" kern="1200" baseline="0" dirty="0">
                <a:solidFill>
                  <a:schemeClr val="tx1"/>
                </a:solidFill>
                <a:latin typeface="+mn-lt"/>
                <a:ea typeface="+mn-ea"/>
                <a:cs typeface="+mn-cs"/>
              </a:rPr>
              <a:t>Commission, Pinelands Commission, Fort Monmouth </a:t>
            </a:r>
            <a:r>
              <a:rPr lang="en-US" sz="1200" b="0" i="0" u="none" strike="noStrike" kern="1200" baseline="0" dirty="0">
                <a:solidFill>
                  <a:schemeClr val="tx1"/>
                </a:solidFill>
                <a:latin typeface="+mn-lt"/>
                <a:ea typeface="+mn-ea"/>
                <a:cs typeface="+mn-cs"/>
              </a:rPr>
              <a:t>Economic Revitalization Planning Authority, and Highlands Council.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Throughout the state, municipalities must provide, through their zoning powers, incentives to ensure the economic feasibility of inclusionary development, including increased densities and reduced costs, and may in some cases include reduced set-asides.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COAH rules also require presumptive minimum gross densities in built-up communities of six (6) units per acre with a 20% set-aside. For rental housing, COAH rules require a presumptive minimum gross density of ten (10) units per acre with a 15% set-aside.</a:t>
            </a:r>
          </a:p>
          <a:p>
            <a:pPr>
              <a:buFont typeface="Webdings" pitchFamily="18" charset="2"/>
              <a:buNone/>
            </a:pPr>
            <a:endParaRPr lang="en-US" altLang="en-US"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altLang="en-US" sz="1200" b="1" dirty="0"/>
              <a:t>****Accessible and adaptable affordable units-</a:t>
            </a:r>
            <a:r>
              <a:rPr lang="en-US" altLang="en-US" sz="1200" dirty="0"/>
              <a:t>-The first floor of all new townhouse dwelling units and of all other new multistory dwelling units that are attached to at least one other dwelling unit are subject to the standards of the Barrier Free Sub code.</a:t>
            </a:r>
            <a:endParaRPr lang="en-US" alt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10</a:t>
            </a:fld>
            <a:endParaRPr lang="en-US" dirty="0"/>
          </a:p>
        </p:txBody>
      </p:sp>
    </p:spTree>
    <p:extLst>
      <p:ext uri="{BB962C8B-B14F-4D97-AF65-F5344CB8AC3E}">
        <p14:creationId xmlns:p14="http://schemas.microsoft.com/office/powerpoint/2010/main" val="231667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Accessory units </a:t>
            </a:r>
            <a:r>
              <a:rPr lang="en-US" sz="1200" b="0" i="0" u="none" strike="noStrike" kern="1200" baseline="0" dirty="0">
                <a:solidFill>
                  <a:schemeClr val="tx1"/>
                </a:solidFill>
                <a:latin typeface="+mn-lt"/>
                <a:ea typeface="+mn-ea"/>
                <a:cs typeface="+mn-cs"/>
              </a:rPr>
              <a:t>- </a:t>
            </a:r>
            <a:r>
              <a:rPr lang="en-US" sz="1200" b="0" i="0" kern="1200" dirty="0">
                <a:solidFill>
                  <a:schemeClr val="tx1"/>
                </a:solidFill>
                <a:effectLst/>
                <a:latin typeface="+mn-lt"/>
                <a:ea typeface="+mn-ea"/>
                <a:cs typeface="+mn-cs"/>
              </a:rPr>
              <a:t>are units, which have been added onto, or created within, a single-family house. The eating, bathing, and sleeping areas are separate from those in the main dwelling. </a:t>
            </a:r>
          </a:p>
          <a:p>
            <a:endParaRPr lang="en-US" sz="1200" b="0" i="0" u="none" strike="noStrike" kern="1200" baseline="0" dirty="0">
              <a:solidFill>
                <a:schemeClr val="tx1"/>
              </a:solidFill>
              <a:effectLst/>
              <a:latin typeface="+mn-lt"/>
              <a:ea typeface="+mn-ea"/>
              <a:cs typeface="+mn-cs"/>
            </a:endParaRPr>
          </a:p>
          <a:p>
            <a:pPr lvl="1"/>
            <a:r>
              <a:rPr lang="en-US" sz="1200" b="0" i="0" u="none" strike="noStrike" kern="1200" baseline="0" dirty="0">
                <a:solidFill>
                  <a:schemeClr val="tx1"/>
                </a:solidFill>
                <a:latin typeface="+mn-lt"/>
                <a:ea typeface="+mn-ea"/>
                <a:cs typeface="+mn-cs"/>
              </a:rPr>
              <a:t>Municipalities can encourage and make  possible the creation of affordable accessory apartments</a:t>
            </a:r>
          </a:p>
          <a:p>
            <a:pPr lvl="1"/>
            <a:r>
              <a:rPr lang="en-US" sz="1200" b="0" i="0" u="none" strike="noStrike" kern="1200" baseline="0" dirty="0">
                <a:solidFill>
                  <a:schemeClr val="tx1"/>
                </a:solidFill>
                <a:latin typeface="+mn-lt"/>
                <a:ea typeface="+mn-ea"/>
                <a:cs typeface="+mn-cs"/>
              </a:rPr>
              <a:t>by first amending zoning to permit a second dwelling unit on an otherwise single family lot and by providing</a:t>
            </a:r>
          </a:p>
          <a:p>
            <a:pPr lvl="1"/>
            <a:r>
              <a:rPr lang="en-US" sz="1200" b="0" i="0" u="none" strike="noStrike" kern="1200" baseline="0" dirty="0">
                <a:solidFill>
                  <a:schemeClr val="tx1"/>
                </a:solidFill>
                <a:latin typeface="+mn-lt"/>
                <a:ea typeface="+mn-ea"/>
                <a:cs typeface="+mn-cs"/>
              </a:rPr>
              <a:t>financial assistance to homeowners to undertake the necessary construction or renovations. This is not,</a:t>
            </a:r>
          </a:p>
          <a:p>
            <a:pPr lvl="1"/>
            <a:r>
              <a:rPr lang="en-US" sz="1200" b="0" i="0" u="none" strike="noStrike" kern="1200" baseline="0" dirty="0">
                <a:solidFill>
                  <a:schemeClr val="tx1"/>
                </a:solidFill>
                <a:latin typeface="+mn-lt"/>
                <a:ea typeface="+mn-ea"/>
                <a:cs typeface="+mn-cs"/>
              </a:rPr>
              <a:t>however, a very common, productive compliance mechanism, as COAH has counted only 111 affordable</a:t>
            </a:r>
          </a:p>
          <a:p>
            <a:pPr lvl="1"/>
            <a:r>
              <a:rPr lang="en-US" sz="1200" b="0" i="0" u="none" strike="noStrike" kern="1200" baseline="0" dirty="0">
                <a:solidFill>
                  <a:schemeClr val="tx1"/>
                </a:solidFill>
                <a:latin typeface="+mn-lt"/>
                <a:ea typeface="+mn-ea"/>
                <a:cs typeface="+mn-cs"/>
              </a:rPr>
              <a:t>accessory apartments created.</a:t>
            </a:r>
            <a:r>
              <a:rPr lang="en-US" sz="1200" b="0" i="0" kern="120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200" b="0" i="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en-US" b="1" dirty="0"/>
              <a:t>ECHO </a:t>
            </a:r>
            <a:r>
              <a:rPr lang="en-US" altLang="en-US" dirty="0"/>
              <a:t>units are modular, self-contained units erected on sites containing an existing dwelling, which may only address a municipality’s rehabilitation share.--no more than 10 units can be in the plan.</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altLang="en-US" dirty="0"/>
          </a:p>
          <a:p>
            <a:pPr marL="171450" indent="-171450">
              <a:buFont typeface="Arial" panose="020B0604020202020204" pitchFamily="34" charset="0"/>
              <a:buChar char="•"/>
            </a:pPr>
            <a:r>
              <a:rPr lang="en-US" altLang="en-US" sz="1200" b="1" dirty="0">
                <a:solidFill>
                  <a:srgbClr val="FF0000"/>
                </a:solidFill>
              </a:rPr>
              <a:t>Redevelopment-</a:t>
            </a:r>
            <a:r>
              <a:rPr lang="en-US" altLang="en-US" sz="1200" b="1" baseline="0" dirty="0">
                <a:solidFill>
                  <a:srgbClr val="FF0000"/>
                </a:solidFill>
              </a:rPr>
              <a:t> </a:t>
            </a:r>
            <a:r>
              <a:rPr lang="en-US" altLang="en-US" sz="1200" baseline="0" dirty="0">
                <a:solidFill>
                  <a:srgbClr val="FF0000"/>
                </a:solidFill>
              </a:rPr>
              <a:t>not an affordable housing type but a popular way for rebuilding communities.--  however think about what we have that could be redeveloped, such as office parks, foreclosures, etc. </a:t>
            </a:r>
          </a:p>
          <a:p>
            <a:pPr marL="0" indent="0">
              <a:buFont typeface="Arial" panose="020B0604020202020204" pitchFamily="34" charset="0"/>
              <a:buNone/>
            </a:pPr>
            <a:endParaRPr lang="en-US" altLang="en-US" sz="1200" baseline="0" dirty="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 </a:t>
            </a:r>
            <a:r>
              <a:rPr lang="en-US" altLang="en-US" b="1" dirty="0"/>
              <a:t>market to affordable program </a:t>
            </a:r>
            <a:r>
              <a:rPr lang="en-US" altLang="en-US" dirty="0"/>
              <a:t>shall include units purchased or subsidized through a written agreement with the property owner and sold or rented to low- and moderate-income households. Municipalities subsidize</a:t>
            </a:r>
            <a:r>
              <a:rPr lang="en-US" altLang="en-US" baseline="0" dirty="0"/>
              <a:t> the difference.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a:p>
            <a:pPr marL="171450" indent="-171450">
              <a:buFont typeface="Arial" panose="020B0604020202020204" pitchFamily="34" charset="0"/>
              <a:buChar char="•"/>
            </a:pPr>
            <a:r>
              <a:rPr lang="en-US" altLang="en-US" sz="1200" b="1" dirty="0">
                <a:solidFill>
                  <a:srgbClr val="FF0000"/>
                </a:solidFill>
              </a:rPr>
              <a:t>Expiring Controls </a:t>
            </a:r>
            <a:r>
              <a:rPr lang="en-US" altLang="en-US" sz="1200" dirty="0">
                <a:solidFill>
                  <a:srgbClr val="FF0000"/>
                </a:solidFill>
              </a:rPr>
              <a:t>: Munis may extend the term of controls through agreement with the housing owner-doesn’t increase the supply but ensures that affordable units continue</a:t>
            </a:r>
            <a:r>
              <a:rPr lang="en-US" altLang="en-US" sz="1200" baseline="0" dirty="0">
                <a:solidFill>
                  <a:srgbClr val="FF0000"/>
                </a:solidFill>
              </a:rPr>
              <a:t> to be available to income eligible households.</a:t>
            </a:r>
          </a:p>
          <a:p>
            <a:pPr marL="171450" indent="-171450">
              <a:buFont typeface="Arial" panose="020B0604020202020204" pitchFamily="34" charset="0"/>
              <a:buChar char="•"/>
            </a:pPr>
            <a:endParaRPr lang="en-US" altLang="en-US" sz="1200" baseline="0" dirty="0">
              <a:solidFill>
                <a:srgbClr val="FF0000"/>
              </a:solidFill>
            </a:endParaRPr>
          </a:p>
          <a:p>
            <a:r>
              <a:rPr lang="en-US" sz="1200" b="1" kern="1200" dirty="0">
                <a:solidFill>
                  <a:schemeClr val="tx1"/>
                </a:solidFill>
                <a:effectLst/>
                <a:latin typeface="+mn-lt"/>
                <a:ea typeface="+mn-ea"/>
                <a:cs typeface="+mn-cs"/>
              </a:rPr>
              <a:t>**AHTF: </a:t>
            </a:r>
            <a:r>
              <a:rPr lang="en-US" sz="1200" b="0" i="0" u="none" strike="noStrike" kern="1200" baseline="0" dirty="0">
                <a:solidFill>
                  <a:schemeClr val="tx1"/>
                </a:solidFill>
                <a:latin typeface="+mn-lt"/>
                <a:ea typeface="+mn-ea"/>
                <a:cs typeface="+mn-cs"/>
              </a:rPr>
              <a:t>a flexible funding source that has helped many municipalities address their fair share housing</a:t>
            </a:r>
          </a:p>
          <a:p>
            <a:r>
              <a:rPr lang="en-US" sz="1200" b="0" i="0" u="none" strike="noStrike" kern="1200" baseline="0" dirty="0">
                <a:solidFill>
                  <a:schemeClr val="tx1"/>
                </a:solidFill>
                <a:latin typeface="+mn-lt"/>
                <a:ea typeface="+mn-ea"/>
                <a:cs typeface="+mn-cs"/>
              </a:rPr>
              <a:t>obligations. development fees from residential and non-residential  development, which did not include affordable housing, for the purpose of funding affordable housing activities.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More than $890 million has been collected in AHTF and at least $337 million has been spent on affordable housing activities.</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An April 2015 decision, the Appellate Division ruled that neither COAH nor any part of the executive</a:t>
            </a:r>
          </a:p>
          <a:p>
            <a:r>
              <a:rPr lang="en-US" sz="1200" b="0" i="0" u="none" strike="noStrike" kern="1200" baseline="0" dirty="0">
                <a:solidFill>
                  <a:schemeClr val="tx1"/>
                </a:solidFill>
                <a:latin typeface="+mn-lt"/>
                <a:ea typeface="+mn-ea"/>
                <a:cs typeface="+mn-cs"/>
              </a:rPr>
              <a:t>branch could take the funds. Instead, trial courts would be responsible for reviewing and approving, on a case by-case basis, municipal proposals to use local housing trust funds to help nonprofits and developers build</a:t>
            </a:r>
          </a:p>
          <a:p>
            <a:r>
              <a:rPr lang="en-US" sz="1200" b="0" i="0" u="none" strike="noStrike" kern="1200" baseline="0" dirty="0">
                <a:solidFill>
                  <a:schemeClr val="tx1"/>
                </a:solidFill>
                <a:latin typeface="+mn-lt"/>
                <a:ea typeface="+mn-ea"/>
                <a:cs typeface="+mn-cs"/>
              </a:rPr>
              <a:t>affordable housing and expand housing opportunities.</a:t>
            </a:r>
            <a:endParaRPr lang="en-US" dirty="0"/>
          </a:p>
          <a:p>
            <a:pPr marL="171450" indent="-171450">
              <a:buFont typeface="Arial" panose="020B0604020202020204" pitchFamily="34" charset="0"/>
              <a:buChar char="•"/>
            </a:pPr>
            <a:endParaRPr lang="en-US" altLang="en-US" sz="1200" dirty="0">
              <a:solidFill>
                <a:srgbClr val="FF0000"/>
              </a:solidFill>
            </a:endParaRPr>
          </a:p>
          <a:p>
            <a:pPr>
              <a:buFont typeface="Webdings" pitchFamily="18" charset="2"/>
              <a:buNone/>
            </a:pPr>
            <a:endParaRPr lang="en-US" alt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11</a:t>
            </a:fld>
            <a:endParaRPr lang="en-US" dirty="0"/>
          </a:p>
        </p:txBody>
      </p:sp>
    </p:spTree>
    <p:extLst>
      <p:ext uri="{BB962C8B-B14F-4D97-AF65-F5344CB8AC3E}">
        <p14:creationId xmlns:p14="http://schemas.microsoft.com/office/powerpoint/2010/main" val="231667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Ensure that effective municipal housing elements and fair share plans are prepared, discussed openly, adopted, filed with trial courts, reviewed, and approved, and vigorously implemented</a:t>
            </a:r>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12</a:t>
            </a:fld>
            <a:endParaRPr lang="en-US" dirty="0"/>
          </a:p>
        </p:txBody>
      </p:sp>
    </p:spTree>
    <p:extLst>
      <p:ext uri="{BB962C8B-B14F-4D97-AF65-F5344CB8AC3E}">
        <p14:creationId xmlns:p14="http://schemas.microsoft.com/office/powerpoint/2010/main" val="38251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VERY LOW INCOME ELDERLY</a:t>
            </a:r>
          </a:p>
          <a:p>
            <a:r>
              <a:rPr lang="en-US" sz="1200" b="0" i="0" u="none" strike="noStrike" kern="1200" baseline="0" dirty="0">
                <a:solidFill>
                  <a:schemeClr val="tx1"/>
                </a:solidFill>
                <a:latin typeface="+mn-lt"/>
                <a:ea typeface="+mn-ea"/>
                <a:cs typeface="+mn-cs"/>
              </a:rPr>
              <a:t>Project Name: Harriet Bryan House</a:t>
            </a:r>
          </a:p>
          <a:p>
            <a:r>
              <a:rPr lang="en-US" sz="1200" b="0" i="0" u="none" strike="noStrike" kern="1200" baseline="0" dirty="0">
                <a:solidFill>
                  <a:schemeClr val="tx1"/>
                </a:solidFill>
                <a:latin typeface="+mn-lt"/>
                <a:ea typeface="+mn-ea"/>
                <a:cs typeface="+mn-cs"/>
              </a:rPr>
              <a:t>Project Address: 310 Elm Road in Princeton</a:t>
            </a:r>
          </a:p>
          <a:p>
            <a:r>
              <a:rPr lang="en-US" sz="1200" b="0" i="0" u="none" strike="noStrike" kern="1200" baseline="0" dirty="0">
                <a:solidFill>
                  <a:schemeClr val="tx1"/>
                </a:solidFill>
                <a:latin typeface="+mn-lt"/>
                <a:ea typeface="+mn-ea"/>
                <a:cs typeface="+mn-cs"/>
              </a:rPr>
              <a:t>Developer: Princeton Community Housing</a:t>
            </a:r>
          </a:p>
          <a:p>
            <a:r>
              <a:rPr lang="en-US" sz="1200" b="0" i="0" u="none" strike="noStrike" kern="1200" baseline="0" dirty="0">
                <a:solidFill>
                  <a:schemeClr val="tx1"/>
                </a:solidFill>
                <a:latin typeface="+mn-lt"/>
                <a:ea typeface="+mn-ea"/>
                <a:cs typeface="+mn-cs"/>
              </a:rPr>
              <a:t>Year Completed: 2007</a:t>
            </a:r>
          </a:p>
          <a:p>
            <a:r>
              <a:rPr lang="en-US" sz="1200" b="0" i="0" u="none" strike="noStrike" kern="1200" baseline="0" dirty="0">
                <a:solidFill>
                  <a:schemeClr val="tx1"/>
                </a:solidFill>
                <a:latin typeface="+mn-lt"/>
                <a:ea typeface="+mn-ea"/>
                <a:cs typeface="+mn-cs"/>
              </a:rPr>
              <a:t>Total Units: 67</a:t>
            </a:r>
          </a:p>
          <a:p>
            <a:r>
              <a:rPr lang="en-US" sz="1200" b="0" i="0" u="none" strike="noStrike" kern="1200" baseline="0" dirty="0">
                <a:solidFill>
                  <a:schemeClr val="tx1"/>
                </a:solidFill>
                <a:latin typeface="+mn-lt"/>
                <a:ea typeface="+mn-ea"/>
                <a:cs typeface="+mn-cs"/>
              </a:rPr>
              <a:t>Type &amp; Tenure: </a:t>
            </a:r>
            <a:r>
              <a:rPr lang="en-US" sz="1200" b="1" i="0" u="sng" strike="noStrike" kern="1200" baseline="0" dirty="0">
                <a:solidFill>
                  <a:schemeClr val="tx1"/>
                </a:solidFill>
                <a:latin typeface="+mn-lt"/>
                <a:ea typeface="+mn-ea"/>
                <a:cs typeface="+mn-cs"/>
              </a:rPr>
              <a:t>Rental</a:t>
            </a:r>
          </a:p>
          <a:p>
            <a:r>
              <a:rPr lang="en-US" sz="1200" b="0" i="0" u="none" strike="noStrike" kern="1200" baseline="0" dirty="0">
                <a:solidFill>
                  <a:schemeClr val="tx1"/>
                </a:solidFill>
                <a:latin typeface="+mn-lt"/>
                <a:ea typeface="+mn-ea"/>
                <a:cs typeface="+mn-cs"/>
              </a:rPr>
              <a:t>Affordable Housing Set Aside: 67 one-bedroom  apartments </a:t>
            </a:r>
            <a:r>
              <a:rPr lang="en-US" sz="1200" b="1" i="0" u="sng" strike="noStrike" kern="1200" baseline="0" dirty="0">
                <a:solidFill>
                  <a:schemeClr val="tx1"/>
                </a:solidFill>
                <a:latin typeface="+mn-lt"/>
                <a:ea typeface="+mn-ea"/>
                <a:cs typeface="+mn-cs"/>
              </a:rPr>
              <a:t>for very low income elderly residents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are units, which have been added onto, or created within, a single-family house. The eating, bathing, and sleeping areas are separate from those in the main dwelling.</a:t>
            </a:r>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13</a:t>
            </a:fld>
            <a:endParaRPr lang="en-US" dirty="0"/>
          </a:p>
        </p:txBody>
      </p:sp>
    </p:spTree>
    <p:extLst>
      <p:ext uri="{BB962C8B-B14F-4D97-AF65-F5344CB8AC3E}">
        <p14:creationId xmlns:p14="http://schemas.microsoft.com/office/powerpoint/2010/main" val="274265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Project Name: The Abbett Avenue Apartments</a:t>
            </a:r>
          </a:p>
          <a:p>
            <a:r>
              <a:rPr lang="en-US" sz="1200" b="0" i="0" u="none" strike="noStrike" kern="1200" baseline="0" dirty="0">
                <a:solidFill>
                  <a:schemeClr val="tx1"/>
                </a:solidFill>
                <a:latin typeface="+mn-lt"/>
                <a:ea typeface="+mn-ea"/>
                <a:cs typeface="+mn-cs"/>
              </a:rPr>
              <a:t>Project Address: 38-42 Abbett Avenue, Morristown</a:t>
            </a:r>
          </a:p>
          <a:p>
            <a:r>
              <a:rPr lang="en-US" sz="1200" b="0" i="0" u="none" strike="noStrike" kern="1200" baseline="0" dirty="0">
                <a:solidFill>
                  <a:schemeClr val="tx1"/>
                </a:solidFill>
                <a:latin typeface="+mn-lt"/>
                <a:ea typeface="+mn-ea"/>
                <a:cs typeface="+mn-cs"/>
              </a:rPr>
              <a:t>Developer: Homeless Solutions Inc.</a:t>
            </a:r>
          </a:p>
          <a:p>
            <a:r>
              <a:rPr lang="en-US" sz="1200" b="0" i="0" u="none" strike="noStrike" kern="1200" baseline="0" dirty="0">
                <a:solidFill>
                  <a:schemeClr val="tx1"/>
                </a:solidFill>
                <a:latin typeface="+mn-lt"/>
                <a:ea typeface="+mn-ea"/>
                <a:cs typeface="+mn-cs"/>
              </a:rPr>
              <a:t>Year Completed: 2008 Total Units: 12</a:t>
            </a:r>
          </a:p>
          <a:p>
            <a:r>
              <a:rPr lang="en-US" sz="1200" b="0" i="0" u="none" strike="noStrike" kern="1200" baseline="0" dirty="0">
                <a:solidFill>
                  <a:schemeClr val="tx1"/>
                </a:solidFill>
                <a:latin typeface="+mn-lt"/>
                <a:ea typeface="+mn-ea"/>
                <a:cs typeface="+mn-cs"/>
              </a:rPr>
              <a:t>Type &amp; Tenure: </a:t>
            </a:r>
            <a:r>
              <a:rPr lang="en-US" sz="1200" b="1" i="0" u="sng" strike="noStrike" kern="1200" baseline="0" dirty="0">
                <a:solidFill>
                  <a:schemeClr val="tx1"/>
                </a:solidFill>
                <a:latin typeface="+mn-lt"/>
                <a:ea typeface="+mn-ea"/>
                <a:cs typeface="+mn-cs"/>
              </a:rPr>
              <a:t>Rental apartments</a:t>
            </a:r>
          </a:p>
          <a:p>
            <a:r>
              <a:rPr lang="en-US" sz="1200" b="0" i="0" u="none" strike="noStrike" kern="1200" baseline="0" dirty="0">
                <a:solidFill>
                  <a:schemeClr val="tx1"/>
                </a:solidFill>
                <a:latin typeface="+mn-lt"/>
                <a:ea typeface="+mn-ea"/>
                <a:cs typeface="+mn-cs"/>
              </a:rPr>
              <a:t>Affordable Housing Set Aside: 12 unit </a:t>
            </a:r>
            <a:r>
              <a:rPr lang="en-US" sz="1200" b="1" i="0" u="sng" strike="noStrike" kern="1200" baseline="0" dirty="0">
                <a:solidFill>
                  <a:schemeClr val="tx1"/>
                </a:solidFill>
                <a:latin typeface="+mn-lt"/>
                <a:ea typeface="+mn-ea"/>
                <a:cs typeface="+mn-cs"/>
              </a:rPr>
              <a:t>for families</a:t>
            </a:r>
          </a:p>
          <a:p>
            <a:r>
              <a:rPr lang="en-US" sz="1200" b="0" i="0" u="none" strike="noStrike" kern="1200" baseline="0" dirty="0">
                <a:solidFill>
                  <a:schemeClr val="tx1"/>
                </a:solidFill>
                <a:latin typeface="+mn-lt"/>
                <a:ea typeface="+mn-ea"/>
                <a:cs typeface="+mn-cs"/>
              </a:rPr>
              <a:t>Funding Sources: Low Income Housing Tax Credit.</a:t>
            </a:r>
          </a:p>
          <a:p>
            <a:r>
              <a:rPr lang="en-US" sz="1200" b="0" i="0" u="none" strike="noStrike" kern="1200" baseline="0" dirty="0">
                <a:solidFill>
                  <a:schemeClr val="tx1"/>
                </a:solidFill>
                <a:latin typeface="+mn-lt"/>
                <a:ea typeface="+mn-ea"/>
                <a:cs typeface="+mn-cs"/>
              </a:rPr>
              <a:t>County, HOME funds, privately raised</a:t>
            </a:r>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14</a:t>
            </a:fld>
            <a:endParaRPr lang="en-US" dirty="0"/>
          </a:p>
        </p:txBody>
      </p:sp>
    </p:spTree>
    <p:extLst>
      <p:ext uri="{BB962C8B-B14F-4D97-AF65-F5344CB8AC3E}">
        <p14:creationId xmlns:p14="http://schemas.microsoft.com/office/powerpoint/2010/main" val="1073627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Project Name: Summit Interfaith &amp; Community Build</a:t>
            </a:r>
          </a:p>
          <a:p>
            <a:r>
              <a:rPr lang="en-US" sz="1200" b="0" i="0" u="none" strike="noStrike" kern="1200" baseline="0" dirty="0">
                <a:solidFill>
                  <a:schemeClr val="tx1"/>
                </a:solidFill>
                <a:latin typeface="+mn-lt"/>
                <a:ea typeface="+mn-ea"/>
                <a:cs typeface="+mn-cs"/>
              </a:rPr>
              <a:t>Project Address: 39 Morris Ave. Summit</a:t>
            </a:r>
          </a:p>
          <a:p>
            <a:r>
              <a:rPr lang="en-US" sz="1200" b="0" i="0" u="none" strike="noStrike" kern="1200" baseline="0" dirty="0">
                <a:solidFill>
                  <a:schemeClr val="tx1"/>
                </a:solidFill>
                <a:latin typeface="+mn-lt"/>
                <a:ea typeface="+mn-ea"/>
                <a:cs typeface="+mn-cs"/>
              </a:rPr>
              <a:t>Developer: Collaborative effort between the City of</a:t>
            </a:r>
          </a:p>
          <a:p>
            <a:r>
              <a:rPr lang="en-US" sz="1200" b="0" i="0" u="none" strike="noStrike" kern="1200" baseline="0" dirty="0">
                <a:solidFill>
                  <a:schemeClr val="tx1"/>
                </a:solidFill>
                <a:latin typeface="+mn-lt"/>
                <a:ea typeface="+mn-ea"/>
                <a:cs typeface="+mn-cs"/>
              </a:rPr>
              <a:t>Summit, the Summit Affordable Housing Corporation and</a:t>
            </a:r>
          </a:p>
          <a:p>
            <a:r>
              <a:rPr lang="en-US" sz="1200" b="0" i="0" u="none" strike="noStrike" kern="1200" baseline="0" dirty="0">
                <a:solidFill>
                  <a:schemeClr val="tx1"/>
                </a:solidFill>
                <a:latin typeface="+mn-lt"/>
                <a:ea typeface="+mn-ea"/>
                <a:cs typeface="+mn-cs"/>
              </a:rPr>
              <a:t>Morris Habitat for Humanity Habitat of Morris County</a:t>
            </a:r>
          </a:p>
          <a:p>
            <a:r>
              <a:rPr lang="en-US" sz="1200" b="0" i="0" u="none" strike="noStrike" kern="1200" baseline="0" dirty="0">
                <a:solidFill>
                  <a:schemeClr val="tx1"/>
                </a:solidFill>
                <a:latin typeface="+mn-lt"/>
                <a:ea typeface="+mn-ea"/>
                <a:cs typeface="+mn-cs"/>
              </a:rPr>
              <a:t>Year Completed: Winter 2011 Total Units: 6</a:t>
            </a:r>
          </a:p>
          <a:p>
            <a:r>
              <a:rPr lang="en-US" sz="1200" b="0" i="0" u="none" strike="noStrike" kern="1200" baseline="0" dirty="0">
                <a:solidFill>
                  <a:schemeClr val="tx1"/>
                </a:solidFill>
                <a:latin typeface="+mn-lt"/>
                <a:ea typeface="+mn-ea"/>
                <a:cs typeface="+mn-cs"/>
              </a:rPr>
              <a:t>Type &amp; Tenure: Homeowner Condominiums</a:t>
            </a:r>
          </a:p>
          <a:p>
            <a:r>
              <a:rPr lang="en-US" sz="1200" b="0" i="0" u="none" strike="noStrike" kern="1200" baseline="0" dirty="0">
                <a:solidFill>
                  <a:schemeClr val="tx1"/>
                </a:solidFill>
                <a:latin typeface="+mn-lt"/>
                <a:ea typeface="+mn-ea"/>
                <a:cs typeface="+mn-cs"/>
              </a:rPr>
              <a:t>Affordable Housing Set Aside: 6 Families</a:t>
            </a:r>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15</a:t>
            </a:fld>
            <a:endParaRPr lang="en-US" dirty="0"/>
          </a:p>
        </p:txBody>
      </p:sp>
    </p:spTree>
    <p:extLst>
      <p:ext uri="{BB962C8B-B14F-4D97-AF65-F5344CB8AC3E}">
        <p14:creationId xmlns:p14="http://schemas.microsoft.com/office/powerpoint/2010/main" val="2331215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Project Name: A Very Special Homes Development in Tenafly</a:t>
            </a:r>
          </a:p>
          <a:p>
            <a:r>
              <a:rPr lang="en-US" sz="1200" b="0" i="0" u="none" strike="noStrike" kern="1200" baseline="0" dirty="0">
                <a:solidFill>
                  <a:schemeClr val="tx1"/>
                </a:solidFill>
                <a:latin typeface="+mn-lt"/>
                <a:ea typeface="+mn-ea"/>
                <a:cs typeface="+mn-cs"/>
              </a:rPr>
              <a:t>Project Address: 311 Tenafly Road, Tenafly</a:t>
            </a:r>
          </a:p>
          <a:p>
            <a:r>
              <a:rPr lang="en-US" sz="1200" b="0" i="0" u="none" strike="noStrike" kern="1200" baseline="0" dirty="0">
                <a:solidFill>
                  <a:schemeClr val="tx1"/>
                </a:solidFill>
                <a:latin typeface="+mn-lt"/>
                <a:ea typeface="+mn-ea"/>
                <a:cs typeface="+mn-cs"/>
              </a:rPr>
              <a:t>Developer: Bergen County United Way /Madeline</a:t>
            </a:r>
          </a:p>
          <a:p>
            <a:r>
              <a:rPr lang="en-US" sz="1200" b="0" i="0" u="none" strike="noStrike" kern="1200" baseline="0" dirty="0">
                <a:solidFill>
                  <a:schemeClr val="tx1"/>
                </a:solidFill>
                <a:latin typeface="+mn-lt"/>
                <a:ea typeface="+mn-ea"/>
                <a:cs typeface="+mn-cs"/>
              </a:rPr>
              <a:t>Year Completed: 2016</a:t>
            </a:r>
          </a:p>
          <a:p>
            <a:r>
              <a:rPr lang="en-US" sz="1200" b="0" i="0" u="none" strike="noStrike" kern="1200" baseline="0" dirty="0">
                <a:solidFill>
                  <a:schemeClr val="tx1"/>
                </a:solidFill>
                <a:latin typeface="+mn-lt"/>
                <a:ea typeface="+mn-ea"/>
                <a:cs typeface="+mn-cs"/>
              </a:rPr>
              <a:t>Total Units: 6</a:t>
            </a:r>
          </a:p>
          <a:p>
            <a:r>
              <a:rPr lang="en-US" sz="1200" b="0" i="0" u="none" strike="noStrike" kern="1200" baseline="0" dirty="0">
                <a:solidFill>
                  <a:schemeClr val="tx1"/>
                </a:solidFill>
                <a:latin typeface="+mn-lt"/>
                <a:ea typeface="+mn-ea"/>
                <a:cs typeface="+mn-cs"/>
              </a:rPr>
              <a:t>Type &amp; Tenure: </a:t>
            </a:r>
            <a:r>
              <a:rPr lang="en-US" sz="1200" b="1" i="0" u="sng" strike="noStrike" kern="1200" baseline="0" dirty="0">
                <a:solidFill>
                  <a:schemeClr val="tx1"/>
                </a:solidFill>
                <a:latin typeface="+mn-lt"/>
                <a:ea typeface="+mn-ea"/>
                <a:cs typeface="+mn-cs"/>
              </a:rPr>
              <a:t>Rental</a:t>
            </a:r>
          </a:p>
          <a:p>
            <a:r>
              <a:rPr lang="en-US" sz="1200" b="0" i="0" u="none" strike="noStrike" kern="1200" baseline="0" dirty="0">
                <a:solidFill>
                  <a:schemeClr val="tx1"/>
                </a:solidFill>
                <a:latin typeface="+mn-lt"/>
                <a:ea typeface="+mn-ea"/>
                <a:cs typeface="+mn-cs"/>
              </a:rPr>
              <a:t>Affordable Housing Set-Aside: 10 </a:t>
            </a:r>
            <a:r>
              <a:rPr lang="en-US" sz="1200" b="1" i="0" u="sng" strike="noStrike" kern="1200" baseline="0" dirty="0">
                <a:solidFill>
                  <a:schemeClr val="tx1"/>
                </a:solidFill>
                <a:latin typeface="+mn-lt"/>
                <a:ea typeface="+mn-ea"/>
                <a:cs typeface="+mn-cs"/>
              </a:rPr>
              <a:t>individuals with developmental disabilities</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7E0A488-D7FF-4CC8-BEFC-17FDD98914F4}" type="slidenum">
              <a:rPr lang="en-US" smtClean="0"/>
              <a:t>16</a:t>
            </a:fld>
            <a:endParaRPr lang="en-US" dirty="0"/>
          </a:p>
        </p:txBody>
      </p:sp>
    </p:spTree>
    <p:extLst>
      <p:ext uri="{BB962C8B-B14F-4D97-AF65-F5344CB8AC3E}">
        <p14:creationId xmlns:p14="http://schemas.microsoft.com/office/powerpoint/2010/main" val="316843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units affordable f</a:t>
            </a:r>
            <a:r>
              <a:rPr lang="en-US" sz="1200" b="0" i="0" kern="1200" dirty="0">
                <a:solidFill>
                  <a:schemeClr val="tx1"/>
                </a:solidFill>
                <a:effectLst/>
                <a:latin typeface="+mn-lt"/>
                <a:ea typeface="+mn-ea"/>
                <a:cs typeface="+mn-cs"/>
              </a:rPr>
              <a:t>or low- and moderate-income households</a:t>
            </a:r>
            <a:r>
              <a:rPr lang="en-US" dirty="0"/>
              <a:t> homeownership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affordable housing available ranges in price from $73,874 to $158,843 and includes one, two and three-bedroom units.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Income ranges were $30,630 for one person</a:t>
            </a:r>
            <a:r>
              <a:rPr lang="en-US" sz="1200" b="0" i="0" kern="1200" baseline="0" dirty="0">
                <a:solidFill>
                  <a:schemeClr val="tx1"/>
                </a:solidFill>
                <a:effectLst/>
                <a:latin typeface="+mn-lt"/>
                <a:ea typeface="+mn-ea"/>
                <a:cs typeface="+mn-cs"/>
              </a:rPr>
              <a:t> to </a:t>
            </a:r>
            <a:r>
              <a:rPr lang="en-US" sz="1200" b="0" i="0" kern="1200" dirty="0">
                <a:solidFill>
                  <a:schemeClr val="tx1"/>
                </a:solidFill>
                <a:effectLst/>
                <a:latin typeface="+mn-lt"/>
                <a:ea typeface="+mn-ea"/>
                <a:cs typeface="+mn-cs"/>
              </a:rPr>
              <a:t>$81,213 for a six-person household.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$56,009 for a two-person household; $63,010 for a three-person household; $70,011 for a four-person household; $75,612 for a five-person household; and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17</a:t>
            </a:fld>
            <a:endParaRPr lang="en-US" dirty="0"/>
          </a:p>
        </p:txBody>
      </p:sp>
    </p:spTree>
    <p:extLst>
      <p:ext uri="{BB962C8B-B14F-4D97-AF65-F5344CB8AC3E}">
        <p14:creationId xmlns:p14="http://schemas.microsoft.com/office/powerpoint/2010/main" val="340027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kern="1200" baseline="0" dirty="0">
                <a:solidFill>
                  <a:schemeClr val="tx1"/>
                </a:solidFill>
                <a:latin typeface="+mn-lt"/>
                <a:ea typeface="+mn-ea"/>
                <a:cs typeface="+mn-cs"/>
              </a:rPr>
              <a:t>New Jersey’s Mount Laurel doctrine makes the state a  national leader in breaking down the barriers of exclusionary zoning and producing affordable housing.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Court provides important opportunities to meet that  need and realize the vision of the Mount Laurel doctrine  and the Fair Housing Act.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Thank you.</a:t>
            </a: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18</a:t>
            </a:fld>
            <a:endParaRPr lang="en-US" dirty="0"/>
          </a:p>
        </p:txBody>
      </p:sp>
    </p:spTree>
    <p:extLst>
      <p:ext uri="{BB962C8B-B14F-4D97-AF65-F5344CB8AC3E}">
        <p14:creationId xmlns:p14="http://schemas.microsoft.com/office/powerpoint/2010/main" val="142203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19</a:t>
            </a:fld>
            <a:endParaRPr lang="en-US" dirty="0"/>
          </a:p>
        </p:txBody>
      </p:sp>
    </p:spTree>
    <p:extLst>
      <p:ext uri="{BB962C8B-B14F-4D97-AF65-F5344CB8AC3E}">
        <p14:creationId xmlns:p14="http://schemas.microsoft.com/office/powerpoint/2010/main" val="160624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Before we can talk of the future of affordable housing in Mtn Lakes, we need to understand a few basics; the need and the past.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in Morris County,</a:t>
            </a:r>
            <a:r>
              <a:rPr lang="en-US" sz="1200" kern="1200" baseline="0" dirty="0">
                <a:solidFill>
                  <a:schemeClr val="tx1"/>
                </a:solidFill>
                <a:effectLst/>
                <a:latin typeface="+mn-lt"/>
                <a:ea typeface="+mn-ea"/>
                <a:cs typeface="+mn-cs"/>
              </a:rPr>
              <a:t> where </a:t>
            </a:r>
            <a:r>
              <a:rPr lang="en-US" sz="1200" kern="1200" dirty="0">
                <a:solidFill>
                  <a:schemeClr val="tx1"/>
                </a:solidFill>
                <a:effectLst/>
                <a:latin typeface="+mn-lt"/>
                <a:ea typeface="+mn-ea"/>
                <a:cs typeface="+mn-cs"/>
              </a:rPr>
              <a:t>the median income in $90,000 a year, sometimes it is difficult to imagine that people are struggling just to have a decent place to live.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the math.  Suppose you are a family of four earning $50,000; that means you net around $3,000 in monthly take home pay. If you spend $2,000 on housing, you have a thousand dollars a month—for everything else—groceries, utilities, car insurance, clothes, school expenses, transportation, medical expenses, cable TV and internet—everything. The household </a:t>
            </a:r>
            <a:r>
              <a:rPr lang="en-US" sz="1200" b="1" u="sng" kern="1200" dirty="0">
                <a:solidFill>
                  <a:schemeClr val="tx1"/>
                </a:solidFill>
                <a:effectLst/>
                <a:latin typeface="+mn-lt"/>
                <a:ea typeface="+mn-ea"/>
                <a:cs typeface="+mn-cs"/>
              </a:rPr>
              <a:t>survival</a:t>
            </a:r>
            <a:r>
              <a:rPr lang="en-US" sz="1200" kern="1200" dirty="0">
                <a:solidFill>
                  <a:schemeClr val="tx1"/>
                </a:solidFill>
                <a:effectLst/>
                <a:latin typeface="+mn-lt"/>
                <a:ea typeface="+mn-ea"/>
                <a:cs typeface="+mn-cs"/>
              </a:rPr>
              <a:t> budget for a family of 4 here –for  just the basics like housing, transportation, food, health care— a bare bones budget-- is $61,000.  That’s about $30/hr.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in a lot of areas around the U.S., many of the people who keep our hospitals and universities and corporations running—many teachers and county government workers and those who work in hair and nail salons — cannot afford to live in the areas where they work. That doesn’t make sense, because communities are stronger when people live, shop, work and send their kids to school in a place they feel like they belong.</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few years back, the United Way of Northern NJ and our own Stephanie Hoopes studied low wage workers in Morris County (ALICE study).  T</a:t>
            </a:r>
            <a:r>
              <a:rPr lang="en-US" sz="1200" b="0" i="0" u="none" strike="noStrike" kern="1200" baseline="0" dirty="0">
                <a:solidFill>
                  <a:schemeClr val="tx1"/>
                </a:solidFill>
                <a:latin typeface="+mn-lt"/>
                <a:ea typeface="+mn-ea"/>
                <a:cs typeface="+mn-cs"/>
              </a:rPr>
              <a:t>he findings  underscored how the fate of our community is directly connected to ALICE’s (Asset Limited Income Constrained and Employed).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There are </a:t>
            </a:r>
            <a:r>
              <a:rPr lang="en-US" sz="1200" kern="1200" dirty="0">
                <a:solidFill>
                  <a:schemeClr val="tx1"/>
                </a:solidFill>
                <a:effectLst/>
                <a:latin typeface="+mn-lt"/>
                <a:ea typeface="+mn-ea"/>
                <a:cs typeface="+mn-cs"/>
              </a:rPr>
              <a:t>estimates the number of affordable housing units needed in Morris county to be  three times the supply. Where do The ALICE households live?  With over 17,000 of ALL rental households paying more than 50% of their income in rent, more people are looking for homes to rent at the same time rents are rising and only  a fraction of those available at any point in time.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E0A488-D7FF-4CC8-BEFC-17FDD98914F4}" type="slidenum">
              <a:rPr lang="en-US" smtClean="0"/>
              <a:t>2</a:t>
            </a:fld>
            <a:endParaRPr lang="en-US" dirty="0"/>
          </a:p>
        </p:txBody>
      </p:sp>
    </p:spTree>
    <p:extLst>
      <p:ext uri="{BB962C8B-B14F-4D97-AF65-F5344CB8AC3E}">
        <p14:creationId xmlns:p14="http://schemas.microsoft.com/office/powerpoint/2010/main" val="428049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dirty="0"/>
              <a:t>A recent </a:t>
            </a:r>
            <a:r>
              <a:rPr lang="en-US" b="1" dirty="0"/>
              <a:t>Princeton University study of a 100% affordable  </a:t>
            </a:r>
            <a:r>
              <a:rPr lang="en-US" dirty="0"/>
              <a:t>housing development in suburban New Jersey found  that affordable housing in communities of higher  opportunity had dramatic positive impacts on residents’:</a:t>
            </a:r>
          </a:p>
          <a:p>
            <a:pPr marL="114300" indent="0">
              <a:buNone/>
            </a:pPr>
            <a:endParaRPr lang="en-US" dirty="0"/>
          </a:p>
          <a:p>
            <a:pPr marL="342900" indent="-228600">
              <a:buFont typeface="+mj-lt"/>
              <a:buAutoNum type="arabicPeriod"/>
            </a:pPr>
            <a:r>
              <a:rPr lang="en-US" dirty="0"/>
              <a:t>mental health, </a:t>
            </a:r>
          </a:p>
          <a:p>
            <a:pPr marL="342900" indent="-228600">
              <a:buFont typeface="+mj-lt"/>
              <a:buAutoNum type="arabicPeriod"/>
            </a:pPr>
            <a:r>
              <a:rPr lang="en-US" dirty="0"/>
              <a:t>personal safety, and </a:t>
            </a:r>
          </a:p>
          <a:p>
            <a:pPr marL="342900" indent="-228600">
              <a:buFont typeface="+mj-lt"/>
              <a:buAutoNum type="arabicPeriod"/>
            </a:pPr>
            <a:r>
              <a:rPr lang="en-US" dirty="0"/>
              <a:t>Economic independence.</a:t>
            </a:r>
          </a:p>
          <a:p>
            <a:pPr marL="114300" indent="0">
              <a:buNone/>
            </a:pPr>
            <a:endParaRPr lang="en-US" dirty="0"/>
          </a:p>
          <a:p>
            <a:r>
              <a:rPr lang="en-US" sz="1200" b="0" i="0" u="none" strike="noStrike" kern="1200" baseline="0" dirty="0">
                <a:solidFill>
                  <a:schemeClr val="tx1"/>
                </a:solidFill>
                <a:latin typeface="+mn-lt"/>
                <a:ea typeface="+mn-ea"/>
                <a:cs typeface="+mn-cs"/>
              </a:rPr>
              <a:t>Children had more parental support for academics, could study more per week with a quiet</a:t>
            </a:r>
          </a:p>
          <a:p>
            <a:r>
              <a:rPr lang="en-US" sz="1200" b="0" i="0" u="none" strike="noStrike" kern="1200" baseline="0" dirty="0">
                <a:solidFill>
                  <a:schemeClr val="tx1"/>
                </a:solidFill>
                <a:latin typeface="+mn-lt"/>
                <a:ea typeface="+mn-ea"/>
                <a:cs typeface="+mn-cs"/>
              </a:rPr>
              <a:t>place to study, experienced less school disorder and  violence, and attended better, more competitive schools,</a:t>
            </a:r>
          </a:p>
          <a:p>
            <a:r>
              <a:rPr lang="en-US" sz="1200" b="0" i="0" u="none" strike="noStrike" kern="1200" baseline="0" dirty="0">
                <a:solidFill>
                  <a:schemeClr val="tx1"/>
                </a:solidFill>
                <a:latin typeface="+mn-lt"/>
                <a:ea typeface="+mn-ea"/>
                <a:cs typeface="+mn-cs"/>
              </a:rPr>
              <a:t>with no overall effect on their grades. These housing  opportunities had no adverse effect on crime in the</a:t>
            </a:r>
          </a:p>
          <a:p>
            <a:r>
              <a:rPr lang="en-US" sz="1200" b="0" i="0" u="none" strike="noStrike" kern="1200" baseline="0" dirty="0">
                <a:solidFill>
                  <a:schemeClr val="tx1"/>
                </a:solidFill>
                <a:latin typeface="+mn-lt"/>
                <a:ea typeface="+mn-ea"/>
                <a:cs typeface="+mn-cs"/>
              </a:rPr>
              <a:t>community, municipal property taxes, property values in the community, and specifically property values in</a:t>
            </a:r>
          </a:p>
          <a:p>
            <a:r>
              <a:rPr lang="en-US" sz="1200" b="0" i="0" u="none" strike="noStrike" kern="1200" baseline="0" dirty="0">
                <a:solidFill>
                  <a:schemeClr val="tx1"/>
                </a:solidFill>
                <a:latin typeface="+mn-lt"/>
                <a:ea typeface="+mn-ea"/>
                <a:cs typeface="+mn-cs"/>
              </a:rPr>
              <a:t>adjacent neighborhoods.</a:t>
            </a:r>
            <a:endParaRPr lang="en-US" dirty="0"/>
          </a:p>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3</a:t>
            </a:fld>
            <a:endParaRPr lang="en-US" dirty="0"/>
          </a:p>
        </p:txBody>
      </p:sp>
    </p:spTree>
    <p:extLst>
      <p:ext uri="{BB962C8B-B14F-4D97-AF65-F5344CB8AC3E}">
        <p14:creationId xmlns:p14="http://schemas.microsoft.com/office/powerpoint/2010/main" val="133326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baseline="0" dirty="0">
                <a:solidFill>
                  <a:schemeClr val="tx1"/>
                </a:solidFill>
                <a:latin typeface="+mn-lt"/>
                <a:ea typeface="+mn-ea"/>
                <a:cs typeface="+mn-cs"/>
              </a:rPr>
              <a:t>Affordable Housing </a:t>
            </a:r>
            <a:r>
              <a:rPr lang="en-US" sz="1100" b="0" i="0" u="none" strike="noStrike" kern="1200" baseline="0" dirty="0">
                <a:solidFill>
                  <a:schemeClr val="tx1"/>
                </a:solidFill>
                <a:latin typeface="+mn-lt"/>
                <a:ea typeface="+mn-ea"/>
                <a:cs typeface="+mn-cs"/>
              </a:rPr>
              <a:t>- whose cost (gross rents,  including utilities, or mortgage payment, insurances,  property taxes, and homeowner fees) is less than 30% of  gross monthly income, adjusted for household size</a:t>
            </a:r>
          </a:p>
          <a:p>
            <a:endParaRPr lang="en-US"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Fair Share Housing- </a:t>
            </a:r>
            <a:r>
              <a:rPr lang="en-US" sz="1100" b="0" i="0" u="none" strike="noStrike" kern="1200" baseline="0" dirty="0">
                <a:solidFill>
                  <a:schemeClr val="tx1"/>
                </a:solidFill>
                <a:latin typeface="+mn-lt"/>
                <a:ea typeface="+mn-ea"/>
                <a:cs typeface="+mn-cs"/>
              </a:rPr>
              <a:t>The portion of a region’s housing  needs for which a municipality must create realistic housing opportunities for low and moderate income households</a:t>
            </a:r>
          </a:p>
          <a:p>
            <a:endParaRPr lang="en-US" sz="11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latin typeface="+mn-lt"/>
                <a:ea typeface="+mn-ea"/>
                <a:cs typeface="+mn-cs"/>
              </a:rPr>
              <a:t>Low and Moderate Income Housing-  </a:t>
            </a:r>
            <a:r>
              <a:rPr lang="en-US" sz="1100" b="0" i="0" u="none" strike="noStrike" kern="1200" baseline="0" dirty="0">
                <a:solidFill>
                  <a:schemeClr val="tx1"/>
                </a:solidFill>
                <a:latin typeface="+mn-lt"/>
                <a:ea typeface="+mn-ea"/>
                <a:cs typeface="+mn-cs"/>
              </a:rPr>
              <a:t>Affordable housing occupied by and limited to income-qualified low and moderate income households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Low Income - </a:t>
            </a:r>
            <a:r>
              <a:rPr lang="en-US" sz="1100" b="0" i="0" u="none" strike="noStrike" kern="1200" baseline="0" dirty="0">
                <a:solidFill>
                  <a:schemeClr val="tx1"/>
                </a:solidFill>
                <a:latin typeface="+mn-lt"/>
                <a:ea typeface="+mn-ea"/>
                <a:cs typeface="+mn-cs"/>
              </a:rPr>
              <a:t>A gross monthly income less than 50% of  the regional median household income, adjusted for household size</a:t>
            </a:r>
          </a:p>
          <a:p>
            <a:endParaRPr lang="en-US"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Moderate Income -</a:t>
            </a:r>
            <a:r>
              <a:rPr lang="en-US" sz="1100" b="0" i="0" u="none" strike="noStrike" kern="1200" baseline="0" dirty="0">
                <a:solidFill>
                  <a:schemeClr val="tx1"/>
                </a:solidFill>
                <a:latin typeface="+mn-lt"/>
                <a:ea typeface="+mn-ea"/>
                <a:cs typeface="+mn-cs"/>
              </a:rPr>
              <a:t>A gross monthly income between 50% to 80% of the regional median household income, adjusted for household size</a:t>
            </a:r>
          </a:p>
          <a:p>
            <a:endParaRPr lang="en-US"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Very Low Income - </a:t>
            </a:r>
            <a:r>
              <a:rPr lang="en-US" sz="1100" b="0" i="0" u="none" strike="noStrike" kern="1200" baseline="0" dirty="0">
                <a:solidFill>
                  <a:schemeClr val="tx1"/>
                </a:solidFill>
                <a:latin typeface="+mn-lt"/>
                <a:ea typeface="+mn-ea"/>
                <a:cs typeface="+mn-cs"/>
              </a:rPr>
              <a:t>A gross monthly income less than 30% of the regional median household income, adjusted for </a:t>
            </a:r>
            <a:r>
              <a:rPr lang="en-US" sz="1100" b="0" i="0" u="none" strike="noStrike" kern="1200" baseline="0" dirty="0" err="1">
                <a:solidFill>
                  <a:schemeClr val="tx1"/>
                </a:solidFill>
                <a:latin typeface="+mn-lt"/>
                <a:ea typeface="+mn-ea"/>
                <a:cs typeface="+mn-cs"/>
              </a:rPr>
              <a:t>hh</a:t>
            </a:r>
            <a:r>
              <a:rPr lang="en-US" sz="1100" b="0" i="0" u="none" strike="noStrike" kern="1200" baseline="0" dirty="0">
                <a:solidFill>
                  <a:schemeClr val="tx1"/>
                </a:solidFill>
                <a:latin typeface="+mn-lt"/>
                <a:ea typeface="+mn-ea"/>
                <a:cs typeface="+mn-cs"/>
              </a:rPr>
              <a:t> size</a:t>
            </a:r>
          </a:p>
          <a:p>
            <a:endParaRPr lang="en-US" sz="11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latin typeface="+mn-lt"/>
                <a:ea typeface="+mn-ea"/>
                <a:cs typeface="+mn-cs"/>
              </a:rPr>
              <a:t>Vacant Land Adjustment -</a:t>
            </a:r>
            <a:r>
              <a:rPr lang="en-US" sz="1100" b="0" i="0" kern="1200" dirty="0">
                <a:solidFill>
                  <a:schemeClr val="tx1"/>
                </a:solidFill>
                <a:effectLst/>
                <a:latin typeface="+mn-lt"/>
                <a:ea typeface="+mn-ea"/>
                <a:cs typeface="+mn-cs"/>
              </a:rPr>
              <a:t>communities with limited vacant land can seek to establish their fair share obligations based upon the available land capacity to accommodate new housing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latin typeface="+mn-lt"/>
                <a:ea typeface="+mn-ea"/>
                <a:cs typeface="+mn-cs"/>
              </a:rPr>
              <a:t>RDP</a:t>
            </a:r>
            <a:r>
              <a:rPr lang="en-US" sz="1100" b="0" i="0" u="none" strike="noStrike" kern="1200" baseline="0" dirty="0">
                <a:solidFill>
                  <a:schemeClr val="tx1"/>
                </a:solidFill>
                <a:latin typeface="+mn-lt"/>
                <a:ea typeface="+mn-ea"/>
                <a:cs typeface="+mn-cs"/>
              </a:rPr>
              <a:t>- realistic development potential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kern="1200" baseline="0" dirty="0">
              <a:solidFill>
                <a:schemeClr val="tx1"/>
              </a:solidFill>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A7E0A488-D7FF-4CC8-BEFC-17FDD98914F4}" type="slidenum">
              <a:rPr lang="en-US" smtClean="0"/>
              <a:t>4</a:t>
            </a:fld>
            <a:endParaRPr lang="en-US" dirty="0"/>
          </a:p>
        </p:txBody>
      </p:sp>
    </p:spTree>
    <p:extLst>
      <p:ext uri="{BB962C8B-B14F-4D97-AF65-F5344CB8AC3E}">
        <p14:creationId xmlns:p14="http://schemas.microsoft.com/office/powerpoint/2010/main" val="183642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mn-lt"/>
                <a:ea typeface="+mn-ea"/>
                <a:cs typeface="+mn-cs"/>
              </a:rPr>
              <a:t>The Mount Laurel</a:t>
            </a:r>
            <a:r>
              <a:rPr lang="en-US" sz="1000" b="0" i="0" kern="1200" baseline="0" dirty="0">
                <a:solidFill>
                  <a:schemeClr val="tx1"/>
                </a:solidFill>
                <a:effectLst/>
                <a:latin typeface="+mn-lt"/>
                <a:ea typeface="+mn-ea"/>
                <a:cs typeface="+mn-cs"/>
              </a:rPr>
              <a:t> Doctrine, </a:t>
            </a:r>
            <a:r>
              <a:rPr lang="en-US" sz="1000" b="0" i="0" kern="1200" dirty="0">
                <a:solidFill>
                  <a:schemeClr val="tx1"/>
                </a:solidFill>
                <a:effectLst/>
                <a:latin typeface="+mn-lt"/>
                <a:ea typeface="+mn-ea"/>
                <a:cs typeface="+mn-cs"/>
              </a:rPr>
              <a:t>which prohibits economic discrimination against the poor by the state and municipalities in the exercise of their land use powers, was the first case of its type in the nation and is widely regarded as one of the most significant civil rights cases in the United States since Brown v. Board of Education (1954). The Mount Laurel Doctrine today is a cornerstone of land use courses in all of our nation’s law schools.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1. The Mount Laurel Doctrine, based on the New Jersey State Constitution, requires all municipalities, and state agencies with land use authority, to </a:t>
            </a:r>
            <a:r>
              <a:rPr lang="en-US" sz="1000" b="1" i="0" u="none" strike="noStrike" kern="1200" baseline="0" dirty="0">
                <a:solidFill>
                  <a:schemeClr val="tx1"/>
                </a:solidFill>
                <a:latin typeface="+mn-lt"/>
                <a:ea typeface="+mn-ea"/>
                <a:cs typeface="+mn-cs"/>
              </a:rPr>
              <a:t>plan, zone for, and take affirmative actions to create </a:t>
            </a:r>
            <a:r>
              <a:rPr lang="en-US" sz="1000" b="1" i="0" u="sng" strike="noStrike" kern="1200" baseline="0" dirty="0">
                <a:solidFill>
                  <a:schemeClr val="tx1"/>
                </a:solidFill>
                <a:latin typeface="+mn-lt"/>
                <a:ea typeface="+mn-ea"/>
                <a:cs typeface="+mn-cs"/>
              </a:rPr>
              <a:t>realistic opportunities for their “fair share” of their region’s present and prospective need for housing affordable to low and moderate income people</a:t>
            </a:r>
            <a:r>
              <a:rPr lang="en-US" sz="1000" b="0" i="0" u="sng" strike="noStrike" kern="1200" baseline="0" dirty="0">
                <a:solidFill>
                  <a:schemeClr val="tx1"/>
                </a:solidFill>
                <a:latin typeface="+mn-lt"/>
                <a:ea typeface="+mn-ea"/>
                <a:cs typeface="+mn-cs"/>
              </a:rPr>
              <a:t>.</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 Mount Laurel  Doctrine prohibits economic discrimination against the poor by the state and municipalities in their exercise of their land use powers.</a:t>
            </a:r>
          </a:p>
          <a:p>
            <a:endParaRPr lang="en-US" sz="1000" b="0" i="0" u="none" strike="noStrike" kern="1200" baseline="0" dirty="0">
              <a:solidFill>
                <a:schemeClr val="tx1"/>
              </a:solidFill>
              <a:latin typeface="+mn-lt"/>
              <a:ea typeface="+mn-ea"/>
              <a:cs typeface="+mn-cs"/>
            </a:endParaRPr>
          </a:p>
          <a:p>
            <a:r>
              <a:rPr lang="en-US" sz="1000" b="1" u="sng" dirty="0"/>
              <a:t>Mount Laurel I. </a:t>
            </a:r>
            <a:r>
              <a:rPr lang="en-US" sz="1000" dirty="0"/>
              <a:t>In 1975, the New Jersey Supreme Court found that municipalities are constitutionally obligated to provide a variety and choice of housing for citizens of all income levels, but the ruling had no teeth and little action was taken in response.</a:t>
            </a:r>
            <a:endParaRPr lang="en-US" alt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Between 1975 and 1983, most municipalities openly refused to implement Mount Laurel I. </a:t>
            </a:r>
            <a:endParaRPr lang="en-US" sz="1000" b="0" i="0" u="none" strike="noStrike" kern="1200" baseline="0" dirty="0">
              <a:solidFill>
                <a:schemeClr val="tx1"/>
              </a:solidFill>
              <a:latin typeface="+mn-lt"/>
              <a:ea typeface="+mn-ea"/>
              <a:cs typeface="+mn-cs"/>
            </a:endParaRPr>
          </a:p>
          <a:p>
            <a:endParaRPr lang="en-US" alt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u="sng" dirty="0"/>
              <a:t>1983 - Mount Laurel II:</a:t>
            </a:r>
            <a:r>
              <a:rPr lang="en-US" altLang="en-US" sz="1000" dirty="0"/>
              <a:t> t</a:t>
            </a:r>
            <a:r>
              <a:rPr lang="en-US" sz="1000" b="0" i="0" kern="1200" dirty="0">
                <a:solidFill>
                  <a:schemeClr val="tx1"/>
                </a:solidFill>
                <a:effectLst/>
                <a:latin typeface="+mn-lt"/>
                <a:ea typeface="+mn-ea"/>
                <a:cs typeface="+mn-cs"/>
              </a:rPr>
              <a:t>o address this widespread noncompliance, the New Jersey Supreme Court decided </a:t>
            </a:r>
            <a:r>
              <a:rPr lang="en-US" altLang="en-US" sz="1000" dirty="0"/>
              <a:t>the Supreme Court reaffirmed and expanded the Mt. Laurel doctrine and stated that all municipalities share in the obligation.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The Supreme Court also created the “builder’s remedy,” whereby developers were entitled to rezoning and approval for inclusionary development for municipalities found to have engaged in exclusionary zoning.</a:t>
            </a:r>
            <a:endParaRPr lang="en-US" altLang="en-US" sz="1000" dirty="0"/>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2. in 1985 the Legislature and Governor enacted the  </a:t>
            </a:r>
            <a:r>
              <a:rPr lang="en-US" sz="1000" b="1" i="0" u="none" strike="noStrike" kern="1200" baseline="0" dirty="0">
                <a:solidFill>
                  <a:schemeClr val="tx1"/>
                </a:solidFill>
                <a:latin typeface="+mn-lt"/>
                <a:ea typeface="+mn-ea"/>
                <a:cs typeface="+mn-cs"/>
              </a:rPr>
              <a:t>Fair Housing Act</a:t>
            </a:r>
            <a:r>
              <a:rPr lang="en-US" sz="1000" b="0" i="0" u="none" strike="noStrike" kern="1200" baseline="0" dirty="0">
                <a:solidFill>
                  <a:schemeClr val="tx1"/>
                </a:solidFill>
                <a:latin typeface="+mn-lt"/>
                <a:ea typeface="+mn-ea"/>
                <a:cs typeface="+mn-cs"/>
              </a:rPr>
              <a:t>, which established the </a:t>
            </a:r>
            <a:r>
              <a:rPr lang="en-US" altLang="en-US" sz="1000" dirty="0"/>
              <a:t>Council on Affordable Housing (</a:t>
            </a:r>
            <a:r>
              <a:rPr lang="en-US" sz="1000" b="0" i="0" u="none" strike="noStrike" kern="1200" baseline="0" dirty="0">
                <a:solidFill>
                  <a:schemeClr val="tx1"/>
                </a:solidFill>
                <a:latin typeface="+mn-lt"/>
                <a:ea typeface="+mn-ea"/>
                <a:cs typeface="+mn-cs"/>
              </a:rPr>
              <a:t>COAH)  as the state agency responsible for calculating and  allocating the need for affordable housing and  reviewing and approving municipal plans to satisfy  local fair share housing obligations.  </a:t>
            </a:r>
          </a:p>
          <a:p>
            <a:endParaRPr lang="en-US" sz="10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dirty="0"/>
              <a:t>Municipalities that choose to enter COAH’s process and obtain substantive certification of their fair share plans get an administrative shield from developer's lawsuits. </a:t>
            </a:r>
          </a:p>
          <a:p>
            <a:endParaRPr lang="en-US" sz="10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dirty="0"/>
              <a:t>New Jersey municipalities </a:t>
            </a:r>
            <a:r>
              <a:rPr lang="en-US" altLang="en-US" sz="1000" b="1" u="sng" dirty="0"/>
              <a:t>enter the COAH process voluntarily </a:t>
            </a:r>
            <a:r>
              <a:rPr lang="en-US" altLang="en-US" sz="1000" dirty="0"/>
              <a:t>by filing a housing element (required by the Municipal Land Use Law as part of each municipality's master plan) and a fair share plan establishing a realistic opportunity for the provision of a predetermined number of units affordable to low and moderate income households.</a:t>
            </a:r>
          </a:p>
          <a:p>
            <a:endParaRPr lang="en-US" sz="1000" b="0" i="0" u="none" strike="noStrike" kern="1200" baseline="0" dirty="0">
              <a:solidFill>
                <a:schemeClr val="tx1"/>
              </a:solidFill>
              <a:latin typeface="+mn-lt"/>
              <a:ea typeface="+mn-ea"/>
              <a:cs typeface="+mn-cs"/>
            </a:endParaRPr>
          </a:p>
          <a:p>
            <a:pPr fontAlgn="base"/>
            <a:r>
              <a:rPr lang="en-US" sz="1000" b="1" i="0" kern="1200" dirty="0">
                <a:solidFill>
                  <a:schemeClr val="tx1"/>
                </a:solidFill>
                <a:effectLst/>
                <a:latin typeface="+mn-lt"/>
                <a:ea typeface="+mn-ea"/>
                <a:cs typeface="+mn-cs"/>
              </a:rPr>
              <a:t>The Fair Housing Act </a:t>
            </a:r>
            <a:r>
              <a:rPr lang="en-US" sz="1000" b="0" i="0" kern="1200" dirty="0">
                <a:solidFill>
                  <a:schemeClr val="tx1"/>
                </a:solidFill>
                <a:effectLst/>
                <a:latin typeface="+mn-lt"/>
                <a:ea typeface="+mn-ea"/>
                <a:cs typeface="+mn-cs"/>
              </a:rPr>
              <a:t>provided for COAH to come up with municipal fair share numbers and acceptable compliance mechanisms every six years, giving rise to a series of “rounds” of compliance. For the Third Round, the six-year period was revised to be ten years. </a:t>
            </a:r>
          </a:p>
          <a:p>
            <a:pPr fontAlgn="base"/>
            <a:endParaRPr lang="en-US" sz="1000" b="0" i="0" kern="1200" baseline="0" dirty="0">
              <a:solidFill>
                <a:schemeClr val="tx1"/>
              </a:solidFill>
              <a:effectLst/>
              <a:latin typeface="+mn-lt"/>
              <a:ea typeface="+mn-ea"/>
              <a:cs typeface="+mn-cs"/>
            </a:endParaRPr>
          </a:p>
          <a:p>
            <a:r>
              <a:rPr lang="en-US" sz="1000" b="0" i="0" u="none" strike="noStrike" kern="1200" baseline="0" dirty="0">
                <a:solidFill>
                  <a:schemeClr val="tx1"/>
                </a:solidFill>
                <a:latin typeface="+mn-lt"/>
                <a:ea typeface="+mn-ea"/>
                <a:cs typeface="+mn-cs"/>
              </a:rPr>
              <a:t>More than 1/2 of New Jersey’s municipalities participated in the COAH process, while some non-participating municipalities were sued for alleged non-compliance with Mount Laurel.  Other municipalities opted to have Mount Laurel compliance determined by trial courts.</a:t>
            </a:r>
            <a:endParaRPr lang="en-US" sz="1000" b="0" i="0" kern="1200" dirty="0">
              <a:solidFill>
                <a:schemeClr val="tx1"/>
              </a:solidFill>
              <a:effectLst/>
              <a:latin typeface="+mn-lt"/>
              <a:ea typeface="+mn-ea"/>
              <a:cs typeface="+mn-cs"/>
            </a:endParaRPr>
          </a:p>
          <a:p>
            <a:pPr fontAlgn="base"/>
            <a:endParaRPr lang="en-US" sz="1000" b="0" i="0" kern="1200" dirty="0">
              <a:solidFill>
                <a:schemeClr val="tx1"/>
              </a:solidFill>
              <a:effectLst/>
              <a:latin typeface="+mn-lt"/>
              <a:ea typeface="+mn-ea"/>
              <a:cs typeface="+mn-cs"/>
            </a:endParaRPr>
          </a:p>
          <a:p>
            <a:pPr fontAlgn="base"/>
            <a:r>
              <a:rPr lang="en-US" sz="1000" b="0" i="0" kern="1200" dirty="0">
                <a:solidFill>
                  <a:schemeClr val="tx1"/>
                </a:solidFill>
                <a:effectLst/>
                <a:latin typeface="+mn-lt"/>
                <a:ea typeface="+mn-ea"/>
                <a:cs typeface="+mn-cs"/>
              </a:rPr>
              <a:t>Since 1985, as a result of Mount Laurel litigation, approximately 65,000 affordable housing units have been built in New Jersey’s suburbs, and many other states have adopted through legislative or court measures similar requirements.</a:t>
            </a:r>
          </a:p>
          <a:p>
            <a:br>
              <a:rPr lang="en-US" sz="1000" dirty="0"/>
            </a:br>
            <a:r>
              <a:rPr lang="en-US" sz="1000" b="0" i="0" kern="1200" dirty="0">
                <a:solidFill>
                  <a:schemeClr val="tx1"/>
                </a:solidFill>
                <a:effectLst/>
                <a:latin typeface="+mn-lt"/>
                <a:ea typeface="+mn-ea"/>
                <a:cs typeface="+mn-cs"/>
              </a:rPr>
              <a:t>The </a:t>
            </a:r>
            <a:r>
              <a:rPr lang="en-US" sz="1000" b="0" i="1" kern="1200" dirty="0">
                <a:solidFill>
                  <a:schemeClr val="tx1"/>
                </a:solidFill>
                <a:effectLst/>
                <a:latin typeface="+mn-lt"/>
                <a:ea typeface="+mn-ea"/>
                <a:cs typeface="+mn-cs"/>
              </a:rPr>
              <a:t>Mount Laurel Doctrine</a:t>
            </a:r>
            <a:r>
              <a:rPr lang="en-US" sz="1000" b="0" i="0" kern="1200" dirty="0">
                <a:solidFill>
                  <a:schemeClr val="tx1"/>
                </a:solidFill>
                <a:effectLst/>
                <a:latin typeface="+mn-lt"/>
                <a:ea typeface="+mn-ea"/>
                <a:cs typeface="+mn-cs"/>
              </a:rPr>
              <a:t> remains the nation’s strongest statewide affordable housing policy</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E0A488-D7FF-4CC8-BEFC-17FDD98914F4}" type="slidenum">
              <a:rPr lang="en-US" smtClean="0"/>
              <a:t>5</a:t>
            </a:fld>
            <a:endParaRPr lang="en-US" dirty="0"/>
          </a:p>
        </p:txBody>
      </p:sp>
    </p:spTree>
    <p:extLst>
      <p:ext uri="{BB962C8B-B14F-4D97-AF65-F5344CB8AC3E}">
        <p14:creationId xmlns:p14="http://schemas.microsoft.com/office/powerpoint/2010/main" val="227048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1. </a:t>
            </a:r>
            <a:r>
              <a:rPr lang="en-US" i="1" dirty="0">
                <a:solidFill>
                  <a:srgbClr val="FF0000"/>
                </a:solidFill>
                <a:effectLst/>
              </a:rPr>
              <a:t>Fun</a:t>
            </a:r>
            <a:r>
              <a:rPr lang="en-US" i="1" baseline="0" dirty="0">
                <a:solidFill>
                  <a:srgbClr val="FF0000"/>
                </a:solidFill>
                <a:effectLst/>
              </a:rPr>
              <a:t> Fact! </a:t>
            </a:r>
            <a:r>
              <a:rPr lang="en-US" dirty="0">
                <a:effectLst/>
              </a:rPr>
              <a:t>First affordable</a:t>
            </a:r>
            <a:r>
              <a:rPr lang="en-US" baseline="0" dirty="0">
                <a:effectLst/>
              </a:rPr>
              <a:t> housing project: </a:t>
            </a:r>
            <a:r>
              <a:rPr lang="en-US" dirty="0" err="1">
                <a:effectLst/>
              </a:rPr>
              <a:t>Neffie’s</a:t>
            </a:r>
            <a:r>
              <a:rPr lang="en-US" dirty="0">
                <a:effectLst/>
              </a:rPr>
              <a:t> field – Housing for WWII Veterans; $9,900</a:t>
            </a:r>
            <a:r>
              <a:rPr lang="en-US" baseline="0" dirty="0">
                <a:effectLst/>
              </a:rPr>
              <a:t> for 2 bedrooms/bath, dining room and kitchen.</a:t>
            </a:r>
            <a:endParaRPr lang="en-US" dirty="0"/>
          </a:p>
          <a:p>
            <a:endParaRPr lang="en-US" dirty="0"/>
          </a:p>
          <a:p>
            <a:r>
              <a:rPr lang="en-US" sz="1200" b="0" i="0" kern="1200" dirty="0">
                <a:solidFill>
                  <a:schemeClr val="tx1"/>
                </a:solidFill>
                <a:effectLst/>
                <a:latin typeface="+mn-lt"/>
                <a:ea typeface="+mn-ea"/>
                <a:cs typeface="+mn-cs"/>
              </a:rPr>
              <a:t>2. </a:t>
            </a:r>
            <a:r>
              <a:rPr lang="en-US" sz="1200" b="0" i="1" kern="1200" dirty="0">
                <a:solidFill>
                  <a:schemeClr val="tx1"/>
                </a:solidFill>
                <a:effectLst/>
                <a:latin typeface="+mn-lt"/>
                <a:ea typeface="+mn-ea"/>
                <a:cs typeface="+mn-cs"/>
              </a:rPr>
              <a:t>Noteworthy! </a:t>
            </a:r>
            <a:r>
              <a:rPr lang="en-US" sz="1200" b="0" i="0" kern="1200" dirty="0">
                <a:solidFill>
                  <a:schemeClr val="tx1"/>
                </a:solidFill>
                <a:effectLst/>
                <a:latin typeface="+mn-lt"/>
                <a:ea typeface="+mn-ea"/>
                <a:cs typeface="+mn-cs"/>
              </a:rPr>
              <a:t>In 1986, Mountain Lakes adopted a housing plan in response to the passage of the Fair Housing Act and MLUL requirements.  The housing plan concluded that there was a limited amount of privately owned, developable land to accommodate the 1986 COAH estimate of 91 units of new housing.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The Developer of Spruce</a:t>
            </a:r>
            <a:r>
              <a:rPr lang="en-US" sz="1200" b="0" i="0" kern="1200" baseline="0" dirty="0">
                <a:solidFill>
                  <a:schemeClr val="tx1"/>
                </a:solidFill>
                <a:effectLst/>
                <a:latin typeface="+mn-lt"/>
                <a:ea typeface="+mn-ea"/>
                <a:cs typeface="+mn-cs"/>
              </a:rPr>
              <a:t> and Pine Edge </a:t>
            </a:r>
            <a:r>
              <a:rPr lang="en-US" sz="1200" kern="1200" dirty="0">
                <a:solidFill>
                  <a:schemeClr val="tx1"/>
                </a:solidFill>
                <a:effectLst/>
                <a:latin typeface="+mn-lt"/>
                <a:ea typeface="+mn-ea"/>
                <a:cs typeface="+mn-cs"/>
              </a:rPr>
              <a:t>built 3 smaller units in Pine Edge and 6  smaller units in Spruce Edge in deal with</a:t>
            </a:r>
            <a:r>
              <a:rPr lang="en-US" sz="1200" kern="1200" baseline="0" dirty="0">
                <a:solidFill>
                  <a:schemeClr val="tx1"/>
                </a:solidFill>
                <a:effectLst/>
                <a:latin typeface="+mn-lt"/>
                <a:ea typeface="+mn-ea"/>
                <a:cs typeface="+mn-cs"/>
              </a:rPr>
              <a:t> Borough </a:t>
            </a:r>
            <a:r>
              <a:rPr lang="en-US" sz="1200" kern="1200" dirty="0">
                <a:solidFill>
                  <a:schemeClr val="tx1"/>
                </a:solidFill>
                <a:effectLst/>
                <a:latin typeface="+mn-lt"/>
                <a:ea typeface="+mn-ea"/>
                <a:cs typeface="+mn-cs"/>
              </a:rPr>
              <a:t>and then sold them for less  than market value (i.e., $200k vs $265k in Pine Edge and $300k vs $400k in  Spruce Edge) with a deed restriction that they could not be resold for five years. They were sold to seniors and people with disabilities in late 80s and early 90s.  Can’t be considered  affordable housing units, but was done in recognition of the need.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4. 1996 – Borough adopts new</a:t>
            </a:r>
            <a:r>
              <a:rPr lang="en-US" sz="1200" b="0" i="0" kern="1200" baseline="0" dirty="0">
                <a:solidFill>
                  <a:schemeClr val="tx1"/>
                </a:solidFill>
                <a:effectLst/>
                <a:latin typeface="+mn-lt"/>
                <a:ea typeface="+mn-ea"/>
                <a:cs typeface="+mn-cs"/>
              </a:rPr>
              <a:t> Master Plan with updated Housing Element and Fair Share Plan.  </a:t>
            </a:r>
            <a:r>
              <a:rPr lang="en-US" sz="1200" b="0" i="0" kern="1200" dirty="0">
                <a:solidFill>
                  <a:schemeClr val="tx1"/>
                </a:solidFill>
                <a:effectLst/>
                <a:latin typeface="+mn-lt"/>
                <a:ea typeface="+mn-ea"/>
                <a:cs typeface="+mn-cs"/>
              </a:rPr>
              <a:t>The total adjusted housing obligation was  </a:t>
            </a:r>
            <a:r>
              <a:rPr lang="en-US" sz="1200" b="0" i="0" u="sng" kern="1200" dirty="0">
                <a:solidFill>
                  <a:schemeClr val="tx1"/>
                </a:solidFill>
                <a:effectLst/>
                <a:latin typeface="+mn-lt"/>
                <a:ea typeface="+mn-ea"/>
                <a:cs typeface="+mn-cs"/>
              </a:rPr>
              <a:t>29 units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Borough proposed to satisfy the adjusted housing obligation (29 units) using several approaches as follows:</a:t>
            </a:r>
          </a:p>
          <a:p>
            <a:pPr marL="228600" indent="-228600">
              <a:buFont typeface="+mj-lt"/>
              <a:buAutoNum type="alphaLcPeriod"/>
            </a:pPr>
            <a:r>
              <a:rPr lang="en-US" sz="1200" b="0" i="0" kern="1200" dirty="0">
                <a:solidFill>
                  <a:schemeClr val="tx1"/>
                </a:solidFill>
                <a:effectLst/>
                <a:latin typeface="+mn-lt"/>
                <a:ea typeface="+mn-ea"/>
                <a:cs typeface="+mn-cs"/>
              </a:rPr>
              <a:t>A Regional Contribution Agreement for 12 units with another willing community in the region. (City of Orange)</a:t>
            </a:r>
          </a:p>
          <a:p>
            <a:pPr marL="228600" indent="-228600">
              <a:buFont typeface="+mj-lt"/>
              <a:buAutoNum type="alphaLcPeriod"/>
            </a:pPr>
            <a:r>
              <a:rPr lang="en-US" sz="1200" b="0" i="0" kern="1200" dirty="0">
                <a:solidFill>
                  <a:schemeClr val="tx1"/>
                </a:solidFill>
                <a:effectLst/>
                <a:latin typeface="+mn-lt"/>
                <a:ea typeface="+mn-ea"/>
                <a:cs typeface="+mn-cs"/>
              </a:rPr>
              <a:t>A local rehabilitation program to provide loans to 11 eligible households to upgrade their homes.</a:t>
            </a:r>
          </a:p>
          <a:p>
            <a:pPr marL="228600" indent="-228600">
              <a:buFont typeface="+mj-lt"/>
              <a:buAutoNum type="alphaLcPeriod"/>
            </a:pPr>
            <a:r>
              <a:rPr lang="en-US" sz="1200" b="0" i="0" kern="1200" dirty="0">
                <a:solidFill>
                  <a:schemeClr val="tx1"/>
                </a:solidFill>
                <a:effectLst/>
                <a:latin typeface="+mn-lt"/>
                <a:ea typeface="+mn-ea"/>
                <a:cs typeface="+mn-cs"/>
              </a:rPr>
              <a:t>Zoning revisions to provide 6 affordable housing units in the Borough.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COAH certified the Borough’s prior round Housing Element &amp; Fair Share Plan on March 5, 1997.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part of certification COAH granted the Borough a </a:t>
            </a:r>
            <a:r>
              <a:rPr lang="en-US" sz="1200" i="1" kern="1200" dirty="0">
                <a:solidFill>
                  <a:schemeClr val="tx1"/>
                </a:solidFill>
                <a:effectLst/>
                <a:latin typeface="+mn-lt"/>
                <a:ea typeface="+mn-ea"/>
                <a:cs typeface="+mn-cs"/>
              </a:rPr>
              <a:t>vacant land adjustment</a:t>
            </a:r>
            <a:r>
              <a:rPr lang="en-US" sz="1200" kern="1200" dirty="0">
                <a:solidFill>
                  <a:schemeClr val="tx1"/>
                </a:solidFill>
                <a:effectLst/>
                <a:latin typeface="+mn-lt"/>
                <a:ea typeface="+mn-ea"/>
                <a:cs typeface="+mn-cs"/>
              </a:rPr>
              <a:t> in recognition of the Borough’s insufficient land capacity to satisfy the COAH-determined 80-unit new construction portion of the obligation.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Instead, the Borough’s </a:t>
            </a:r>
            <a:r>
              <a:rPr lang="en-US" sz="1200" i="1" kern="1200" dirty="0">
                <a:solidFill>
                  <a:schemeClr val="tx1"/>
                </a:solidFill>
                <a:effectLst/>
                <a:latin typeface="+mn-lt"/>
                <a:ea typeface="+mn-ea"/>
                <a:cs typeface="+mn-cs"/>
              </a:rPr>
              <a:t>realistic development potential</a:t>
            </a:r>
            <a:r>
              <a:rPr lang="en-US" sz="1200" kern="1200" dirty="0">
                <a:solidFill>
                  <a:schemeClr val="tx1"/>
                </a:solidFill>
                <a:effectLst/>
                <a:latin typeface="+mn-lt"/>
                <a:ea typeface="+mn-ea"/>
                <a:cs typeface="+mn-cs"/>
              </a:rPr>
              <a:t> was determined to be 18 units, which was satisfied with inclusionary zoning and a regional contribution agreement (RCA).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FF0000"/>
                </a:solidFill>
              </a:rPr>
              <a:t>** </a:t>
            </a:r>
            <a:r>
              <a:rPr lang="en-US" altLang="en-US" sz="1200" dirty="0"/>
              <a:t>The RCA provides the municipalities the option to “send” part of their obligation (up to 50%) to another community by paying that community to build homes there, usually $20,000 per unit.</a:t>
            </a:r>
            <a:r>
              <a:rPr lang="en-US" altLang="en-US" dirty="0">
                <a:solidFill>
                  <a:srgbClr val="FF0000"/>
                </a:solidFill>
              </a:rPr>
              <a:t> Also, s</a:t>
            </a:r>
            <a:r>
              <a:rPr lang="en-US" altLang="en-US" sz="1200" dirty="0">
                <a:solidFill>
                  <a:srgbClr val="FF0000"/>
                </a:solidFill>
              </a:rPr>
              <a:t>ee 3</a:t>
            </a:r>
            <a:r>
              <a:rPr lang="en-US" altLang="en-US" sz="1200" baseline="30000" dirty="0">
                <a:solidFill>
                  <a:srgbClr val="FF0000"/>
                </a:solidFill>
              </a:rPr>
              <a:t>rd</a:t>
            </a:r>
            <a:r>
              <a:rPr lang="en-US" altLang="en-US" sz="1200" dirty="0">
                <a:solidFill>
                  <a:srgbClr val="FF0000"/>
                </a:solidFill>
              </a:rPr>
              <a:t> round rule amendments.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unmet need</a:t>
            </a:r>
            <a:r>
              <a:rPr lang="en-US" sz="1200" kern="1200" dirty="0">
                <a:solidFill>
                  <a:schemeClr val="tx1"/>
                </a:solidFill>
                <a:effectLst/>
                <a:latin typeface="+mn-lt"/>
                <a:ea typeface="+mn-ea"/>
                <a:cs typeface="+mn-cs"/>
              </a:rPr>
              <a:t> of 62 units was addressed by establishing a Borough-wide overlay zone requiring affordable housing as part of any new residential development comprised of five or more units.</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Mountain Lakes’ cumulative first and second round obligation (now referred to as the prior round obligation) was 91 units, comprised of 80 units of new construction and 11 units of rehabilitation.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2004: COAH adopted “third round” rules establishing a new methodology known as “growth share” by which municipalities would make their own projections of growth for the period 2004-2014 and provide affordable housing in proportion to market rate development: one affordable unit for every eight market rate residential units and one affordable unit for every 25 jobs attributed to nonresidential development.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baseline="0" dirty="0"/>
              <a:t>2010 – interesting year:  the State senate introduces S-1 to abolish COAH and also proposes that municipality apply to the state planning commission for a determination as to whether the municipality met the threshold for inclusionary in  compliance with fair housing requirements based on whether the community's housing stock satisfied one of 2 thresholds:  </a:t>
            </a:r>
          </a:p>
          <a:p>
            <a:pPr marL="228600" indent="-228600">
              <a:buAutoNum type="arabicPeriod"/>
            </a:pPr>
            <a:r>
              <a:rPr lang="en-US" baseline="0" dirty="0"/>
              <a:t>Price restricted affordable housing units equals 7.5% of housing stock or</a:t>
            </a:r>
          </a:p>
          <a:p>
            <a:pPr marL="228600" indent="-228600">
              <a:buAutoNum type="arabicPeriod"/>
            </a:pPr>
            <a:r>
              <a:rPr lang="en-US" baseline="0" dirty="0"/>
              <a:t>The # of multifamily, single family attached equals 33% of the housing stock.</a:t>
            </a:r>
          </a:p>
          <a:p>
            <a:pPr marL="228600" indent="-228600">
              <a:buAutoNum type="arabicPeriod"/>
            </a:pPr>
            <a:endParaRPr lang="en-US" baseline="0" dirty="0"/>
          </a:p>
          <a:p>
            <a:pPr marL="0" indent="0">
              <a:buNone/>
            </a:pPr>
            <a:r>
              <a:rPr lang="en-US" baseline="0" dirty="0"/>
              <a:t>Borough Council had several decision: decide whether it will opt in to the Highlands process and accept Highlands jurisdiction – adjusted growth share of 11 units, be protected from a builder’s remedy lawsuit but also be required to petition the highlands council for Plan Conformance (would have to amend our master plan and adopt model highlands ordinances which were more restrictive than we liked (300’ buffer around lakes- for example).</a:t>
            </a:r>
          </a:p>
          <a:p>
            <a:pPr marL="0" indent="0">
              <a:buNone/>
            </a:pPr>
            <a:endParaRPr lang="en-US" baseline="0" dirty="0"/>
          </a:p>
          <a:p>
            <a:pPr marL="0" indent="0">
              <a:buNone/>
            </a:pPr>
            <a:r>
              <a:rPr lang="en-US" baseline="0" dirty="0"/>
              <a:t>or the Borough needed to address a vacant land adjustment obligation of 45+ units in lieu of full compliance with the COAH –determined obligation of 89 units. </a:t>
            </a:r>
          </a:p>
          <a:p>
            <a:pPr marL="0" indent="0">
              <a:buNone/>
            </a:pPr>
            <a:endParaRPr lang="en-US" baseline="0" dirty="0"/>
          </a:p>
          <a:p>
            <a:pPr marL="0" indent="0">
              <a:buNone/>
            </a:pPr>
            <a:r>
              <a:rPr lang="en-US" baseline="0" dirty="0"/>
              <a:t>A 3</a:t>
            </a:r>
            <a:r>
              <a:rPr lang="en-US" baseline="30000" dirty="0"/>
              <a:t>rd</a:t>
            </a:r>
            <a:r>
              <a:rPr lang="en-US" baseline="0" dirty="0"/>
              <a:t> alternative was to ‘go it alone.’</a:t>
            </a:r>
          </a:p>
          <a:p>
            <a:pPr marL="0" indent="0">
              <a:buNone/>
            </a:pPr>
            <a:endParaRPr lang="en-US" baseline="0" dirty="0"/>
          </a:p>
          <a:p>
            <a:pPr marL="0" indent="0">
              <a:buNone/>
            </a:pPr>
            <a:r>
              <a:rPr lang="en-US" baseline="0" dirty="0"/>
              <a:t>The COAH-Highlands Subcommittee issued its report on April 26, 2010.</a:t>
            </a:r>
          </a:p>
          <a:p>
            <a:pPr marL="0" indent="0">
              <a:buNone/>
            </a:pPr>
            <a:endParaRPr lang="en-US" baseline="0" dirty="0"/>
          </a:p>
          <a:p>
            <a:pPr marL="0" indent="0">
              <a:buNone/>
            </a:pPr>
            <a:r>
              <a:rPr lang="en-US" baseline="0" dirty="0"/>
              <a:t>The committee DID NOT make a formal recommendation at the time.  The issues were complex and would require significant policy decisions for the borough council.  The validity of the political scene with the Governor and  COAH with several court challenges to the 3</a:t>
            </a:r>
            <a:r>
              <a:rPr lang="en-US" baseline="30000" dirty="0"/>
              <a:t>rd</a:t>
            </a:r>
            <a:r>
              <a:rPr lang="en-US" baseline="0" dirty="0"/>
              <a:t> round rules and pending legislation that could drastically alter the way NJ approaches affordable housing and eliminate COAH altogether and rethink the Highlands Council, and the fact that we could NOT come up with a plan that would demonstrate Mt Lakes could provide for 40+ units, she advised us to NOT file a 3</a:t>
            </a:r>
            <a:r>
              <a:rPr lang="en-US" baseline="30000" dirty="0"/>
              <a:t>rd</a:t>
            </a:r>
            <a:r>
              <a:rPr lang="en-US" baseline="0" dirty="0"/>
              <a:t> round plan of course recognizing that we would be left somewhat exposed after the expiration of our second round substantive certification.  While there was no formal decision made from the council (COAH AND THE HIGHLANDS processes are voluntary!), the council accepted the committee’s conclusions and began to evaluate and outline what a local Mt Lakes affordable housing plan might look like to continue working to provide a range of housing opportunities.</a:t>
            </a:r>
          </a:p>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6</a:t>
            </a:fld>
            <a:endParaRPr lang="en-US" dirty="0"/>
          </a:p>
        </p:txBody>
      </p:sp>
    </p:spTree>
    <p:extLst>
      <p:ext uri="{BB962C8B-B14F-4D97-AF65-F5344CB8AC3E}">
        <p14:creationId xmlns:p14="http://schemas.microsoft.com/office/powerpoint/2010/main" val="251256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 March 10, 2015, in a milestone decision, the New Jersey Supreme Court decided that the courts –and not the Council on Affordable Housing (COAH) – and declared COAH to be “Moribund” - AND RETURNED ENFORCEMENT OF THE FAIR HOUSING ACT AND THE MOUNT LAUREL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decisions states that "the courts are the only available forum for addressing these matters.”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Court recognized 2 types of municipalities: </a:t>
            </a:r>
          </a:p>
          <a:p>
            <a:pPr marL="228600" indent="-228600">
              <a:buAutoNum type="alphaLcPeriod"/>
            </a:pPr>
            <a:r>
              <a:rPr lang="en-US" sz="1200" b="0" i="0" u="none" strike="noStrike" kern="1200" baseline="0" dirty="0">
                <a:solidFill>
                  <a:schemeClr val="tx1"/>
                </a:solidFill>
                <a:latin typeface="+mn-lt"/>
                <a:ea typeface="+mn-ea"/>
                <a:cs typeface="+mn-cs"/>
              </a:rPr>
              <a:t>those that filed their 3</a:t>
            </a:r>
            <a:r>
              <a:rPr lang="en-US" sz="1200" b="0" i="0" u="none" strike="noStrike" kern="1200" baseline="30000" dirty="0">
                <a:solidFill>
                  <a:schemeClr val="tx1"/>
                </a:solidFill>
                <a:latin typeface="+mn-lt"/>
                <a:ea typeface="+mn-ea"/>
                <a:cs typeface="+mn-cs"/>
              </a:rPr>
              <a:t>rd</a:t>
            </a:r>
            <a:r>
              <a:rPr lang="en-US" sz="1200" b="0" i="0" u="none" strike="noStrike" kern="1200" baseline="0" dirty="0">
                <a:solidFill>
                  <a:schemeClr val="tx1"/>
                </a:solidFill>
                <a:latin typeface="+mn-lt"/>
                <a:ea typeface="+mn-ea"/>
                <a:cs typeface="+mn-cs"/>
              </a:rPr>
              <a:t> round fair share housing plan with COAH that COAH approved (68 munis) and </a:t>
            </a:r>
          </a:p>
          <a:p>
            <a:pPr marL="228600" indent="-228600">
              <a:buAutoNum type="alphaLcPeriod"/>
            </a:pPr>
            <a:r>
              <a:rPr lang="en-US" sz="1200" b="0" i="0" u="none" strike="noStrike" kern="1200" baseline="0" dirty="0">
                <a:solidFill>
                  <a:schemeClr val="tx1"/>
                </a:solidFill>
                <a:latin typeface="+mn-lt"/>
                <a:ea typeface="+mn-ea"/>
                <a:cs typeface="+mn-cs"/>
              </a:rPr>
              <a:t>Those participating municipalities that had filed a 3</a:t>
            </a:r>
            <a:r>
              <a:rPr lang="en-US" sz="1200" b="0" i="0" u="none" strike="noStrike" kern="1200" baseline="30000" dirty="0">
                <a:solidFill>
                  <a:schemeClr val="tx1"/>
                </a:solidFill>
                <a:latin typeface="+mn-lt"/>
                <a:ea typeface="+mn-ea"/>
                <a:cs typeface="+mn-cs"/>
              </a:rPr>
              <a:t>rd</a:t>
            </a:r>
            <a:r>
              <a:rPr lang="en-US" sz="1200" b="0" i="0" u="none" strike="noStrike" kern="1200" baseline="0" dirty="0">
                <a:solidFill>
                  <a:schemeClr val="tx1"/>
                </a:solidFill>
                <a:latin typeface="+mn-lt"/>
                <a:ea typeface="+mn-ea"/>
                <a:cs typeface="+mn-cs"/>
              </a:rPr>
              <a:t> round plan after 2008 that was still pending COAH review (314 munis)</a:t>
            </a:r>
          </a:p>
          <a:p>
            <a:pPr marL="228600" indent="-228600">
              <a:buAutoNum type="alphaLcPeriod"/>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The court did not discuss those municipalities such as Mtn. Lakes without an approved or pending plan.</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“3</a:t>
            </a:r>
            <a:r>
              <a:rPr lang="en-US" sz="1200" b="0" i="0" u="none" strike="noStrike" kern="1200" baseline="30000" dirty="0">
                <a:solidFill>
                  <a:schemeClr val="tx1"/>
                </a:solidFill>
                <a:latin typeface="+mn-lt"/>
                <a:ea typeface="+mn-ea"/>
                <a:cs typeface="+mn-cs"/>
              </a:rPr>
              <a:t>rd</a:t>
            </a:r>
            <a:r>
              <a:rPr lang="en-US" sz="1200" b="0" i="0" u="none" strike="noStrike" kern="1200" baseline="0" dirty="0">
                <a:solidFill>
                  <a:schemeClr val="tx1"/>
                </a:solidFill>
                <a:latin typeface="+mn-lt"/>
                <a:ea typeface="+mn-ea"/>
                <a:cs typeface="+mn-cs"/>
              </a:rPr>
              <a:t> round fair share housing obligations were to be determined by the 1</a:t>
            </a:r>
            <a:r>
              <a:rPr lang="en-US" sz="1200" b="0" i="0" u="none" strike="noStrike" kern="1200" baseline="30000" dirty="0">
                <a:solidFill>
                  <a:schemeClr val="tx1"/>
                </a:solidFill>
                <a:latin typeface="+mn-lt"/>
                <a:ea typeface="+mn-ea"/>
                <a:cs typeface="+mn-cs"/>
              </a:rPr>
              <a:t>st</a:t>
            </a:r>
            <a:r>
              <a:rPr lang="en-US" sz="1200" b="0" i="0" u="none" strike="noStrike" kern="1200" baseline="0" dirty="0">
                <a:solidFill>
                  <a:schemeClr val="tx1"/>
                </a:solidFill>
                <a:latin typeface="+mn-lt"/>
                <a:ea typeface="+mn-ea"/>
                <a:cs typeface="+mn-cs"/>
              </a:rPr>
              <a:t> &amp; 2</a:t>
            </a:r>
            <a:r>
              <a:rPr lang="en-US" sz="1200" b="0" i="0" u="none" strike="noStrike" kern="1200" baseline="30000" dirty="0">
                <a:solidFill>
                  <a:schemeClr val="tx1"/>
                </a:solidFill>
                <a:latin typeface="+mn-lt"/>
                <a:ea typeface="+mn-ea"/>
                <a:cs typeface="+mn-cs"/>
              </a:rPr>
              <a:t>nd</a:t>
            </a:r>
            <a:r>
              <a:rPr lang="en-US" sz="1200" b="0" i="0" u="none" strike="noStrike" kern="1200" baseline="0" dirty="0">
                <a:solidFill>
                  <a:schemeClr val="tx1"/>
                </a:solidFill>
                <a:latin typeface="+mn-lt"/>
                <a:ea typeface="+mn-ea"/>
                <a:cs typeface="+mn-cs"/>
              </a:rPr>
              <a:t> round rules to determine present and prospective need. The parties should demonstrate to the trial court computations of housing need and municipal obligations based on those prior round methodologies.”</a:t>
            </a:r>
          </a:p>
          <a:p>
            <a:pPr marL="0" indent="0">
              <a:buNone/>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7</a:t>
            </a:fld>
            <a:endParaRPr lang="en-US" dirty="0"/>
          </a:p>
        </p:txBody>
      </p:sp>
    </p:spTree>
    <p:extLst>
      <p:ext uri="{BB962C8B-B14F-4D97-AF65-F5344CB8AC3E}">
        <p14:creationId xmlns:p14="http://schemas.microsoft.com/office/powerpoint/2010/main" val="6126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Borough should be in the ‘driver’s seat’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 Develop housing plan element for the Master Plan that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Identifies Mtn. Lakes’ affordable housing need and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 Identify opportunities – where to build, what to build and to consider working with non profits </a:t>
            </a:r>
          </a:p>
          <a:p>
            <a:endParaRPr lang="en-US" sz="1200" dirty="0"/>
          </a:p>
          <a:p>
            <a:r>
              <a:rPr lang="en-US" sz="1200" dirty="0"/>
              <a:t>Identify realistic opportunities for affordable housing in a manner compatible with the established character, residential densities, and development capacity of the Borough. </a:t>
            </a:r>
          </a:p>
          <a:p>
            <a:endParaRPr lang="en-US" sz="800" dirty="0"/>
          </a:p>
          <a:p>
            <a:r>
              <a:rPr lang="en-US" sz="1200" dirty="0"/>
              <a:t>Develop a Housing Plan Element to address whether the community has the capacity to accommodate its present and prospective needs including fair sharing of low-mod housing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0" i="0" u="none" strike="noStrike" kern="1200" baseline="0" dirty="0">
                <a:solidFill>
                  <a:schemeClr val="tx1"/>
                </a:solidFill>
                <a:latin typeface="+mn-lt"/>
                <a:ea typeface="+mn-ea"/>
                <a:cs typeface="+mn-cs"/>
              </a:rPr>
              <a:t>As defined by COAH, a “fair share plan” is the document in which the municipality details specifically  the affirmative actions it will take to create a “realistic opportunity” to satisfy its fair share housing obligations,  including proposed or adopted ordinances and resolutions.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housing element and fair share plan, is prepared and adopted by the planning board and endorsed by the governing body.</a:t>
            </a: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r>
              <a:rPr lang="en-US" sz="1200" b="0" i="0" u="none" strike="noStrike" kern="1200" baseline="0" dirty="0">
                <a:solidFill>
                  <a:schemeClr val="tx1"/>
                </a:solidFill>
                <a:latin typeface="+mn-lt"/>
                <a:ea typeface="+mn-ea"/>
                <a:cs typeface="+mn-cs"/>
              </a:rPr>
              <a:t>The essential elements of the municipal housing plan, which must be designed to   “achieve the goal of access to affordable housing to meet present and prospective housing needs” and   pay “particular attention to low and moderate income housing”.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all options, three ingredients are essential: (a) a  suitable site or property with permissive zoning or land</a:t>
            </a:r>
          </a:p>
          <a:p>
            <a:r>
              <a:rPr lang="en-US" sz="1200" b="0" i="0" u="none" strike="noStrike" kern="1200" baseline="0" dirty="0">
                <a:solidFill>
                  <a:schemeClr val="tx1"/>
                </a:solidFill>
                <a:latin typeface="+mn-lt"/>
                <a:ea typeface="+mn-ea"/>
                <a:cs typeface="+mn-cs"/>
              </a:rPr>
              <a:t>use approvals, (b) a developer with capacity, and (c)  adequate financial resources.</a:t>
            </a:r>
          </a:p>
          <a:p>
            <a:endParaRPr lang="en-US" sz="1200" b="0" i="0" u="none" strike="noStrike" kern="1200" baseline="0" dirty="0">
              <a:solidFill>
                <a:schemeClr val="tx1"/>
              </a:solidFill>
              <a:latin typeface="+mn-lt"/>
              <a:ea typeface="+mn-ea"/>
              <a:cs typeface="+mn-cs"/>
            </a:endParaRPr>
          </a:p>
          <a:p>
            <a:r>
              <a:rPr lang="en-US" sz="1200" b="1" i="0" kern="1200" dirty="0">
                <a:solidFill>
                  <a:schemeClr val="tx1"/>
                </a:solidFill>
                <a:effectLst/>
                <a:latin typeface="+mn-lt"/>
                <a:ea typeface="+mn-ea"/>
                <a:cs typeface="+mn-cs"/>
              </a:rPr>
              <a:t>WHAT IS A BUILDER'S REMEDY LAWSUIT?</a:t>
            </a:r>
          </a:p>
          <a:p>
            <a:r>
              <a:rPr lang="en-US" sz="1200" b="0" i="0" kern="1200" dirty="0">
                <a:solidFill>
                  <a:schemeClr val="tx1"/>
                </a:solidFill>
                <a:effectLst/>
                <a:latin typeface="+mn-lt"/>
                <a:ea typeface="+mn-ea"/>
                <a:cs typeface="+mn-cs"/>
              </a:rPr>
              <a:t>A “Builder’s Remedy Lawsuit” is simply legal action taken by a property developer in an attempt to force a municipality to permit construction of a large, multi-family housing structure or complex.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By filing an affordable housing plan with the Council on Affordable Housing (COAH), the State of NJ office responsible for determining affordable housing requirements, municipalities can protect themselves against “Builder's Remedy Lawsuits.”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Hundreds of municipalities have filed with trial courts and claimed they are entitled to protection from builder’s remedy lawsuits. Many of those municipalities though have a poor track record and are resisting the Supreme Court’s five month deadline. The March 2015 decision makes clear that municipalities must earn protection from builder’s remedy lawsuits and that such protection is not automatic. Municipalities that have a poor track record and have wasted the past four months should be very concerned. The decision also makes clear that the five month clock is running.</a:t>
            </a:r>
            <a:endParaRPr lang="en-US" dirty="0"/>
          </a:p>
          <a:p>
            <a:endParaRPr lang="en-US" baseline="0" dirty="0"/>
          </a:p>
          <a:p>
            <a:pPr fontAlgn="base"/>
            <a:r>
              <a:rPr lang="en-US" sz="1200" b="0" i="0" kern="1200" dirty="0">
                <a:solidFill>
                  <a:schemeClr val="tx1"/>
                </a:solidFill>
                <a:effectLst/>
                <a:latin typeface="+mn-lt"/>
                <a:ea typeface="+mn-ea"/>
                <a:cs typeface="+mn-cs"/>
              </a:rPr>
              <a:t>Judge Wolfson set out three "protocols" that parties should follow.</a:t>
            </a:r>
          </a:p>
          <a:p>
            <a:pPr fontAlgn="base"/>
            <a:r>
              <a:rPr lang="en-US" sz="1200" b="0" i="0" kern="1200" dirty="0">
                <a:solidFill>
                  <a:schemeClr val="tx1"/>
                </a:solidFill>
                <a:effectLst/>
                <a:latin typeface="+mn-lt"/>
                <a:ea typeface="+mn-ea"/>
                <a:cs typeface="+mn-cs"/>
              </a:rPr>
              <a:t>First, interested parties—such as developers and affordable housing advocates—will be allowed to intervene, but only for the limited purpose of assisting the court in determining whether a given municipality's plan is constitutional.</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Second, no builder's remedy can be filed until it has been determined that a municipality's plan has been found to be deficient and that the municipality has failed to timely craft a compliant plan.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Third, builders' remedies can be filed after a municipality's plan has been found to be noncompliant. The successful builder's remedy will be the one that is based on principles of sound planning and not necessarily the one that was filed first.</a:t>
            </a:r>
          </a:p>
          <a:p>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baseline="0" dirty="0"/>
          </a:p>
        </p:txBody>
      </p:sp>
      <p:sp>
        <p:nvSpPr>
          <p:cNvPr id="4" name="Slide Number Placeholder 3"/>
          <p:cNvSpPr>
            <a:spLocks noGrp="1"/>
          </p:cNvSpPr>
          <p:nvPr>
            <p:ph type="sldNum" sz="quarter" idx="10"/>
          </p:nvPr>
        </p:nvSpPr>
        <p:spPr/>
        <p:txBody>
          <a:bodyPr/>
          <a:lstStyle/>
          <a:p>
            <a:fld id="{A7E0A488-D7FF-4CC8-BEFC-17FDD98914F4}" type="slidenum">
              <a:rPr lang="en-US" smtClean="0"/>
              <a:t>8</a:t>
            </a:fld>
            <a:endParaRPr lang="en-US" dirty="0"/>
          </a:p>
        </p:txBody>
      </p:sp>
    </p:spTree>
    <p:extLst>
      <p:ext uri="{BB962C8B-B14F-4D97-AF65-F5344CB8AC3E}">
        <p14:creationId xmlns:p14="http://schemas.microsoft.com/office/powerpoint/2010/main" val="107815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0A488-D7FF-4CC8-BEFC-17FDD98914F4}" type="slidenum">
              <a:rPr lang="en-US" smtClean="0"/>
              <a:t>9</a:t>
            </a:fld>
            <a:endParaRPr lang="en-US" dirty="0"/>
          </a:p>
        </p:txBody>
      </p:sp>
    </p:spTree>
    <p:extLst>
      <p:ext uri="{BB962C8B-B14F-4D97-AF65-F5344CB8AC3E}">
        <p14:creationId xmlns:p14="http://schemas.microsoft.com/office/powerpoint/2010/main" val="409791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881617-0587-4B86-92F9-60FBC6E57A3C}"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385696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1617-0587-4B86-92F9-60FBC6E57A3C}"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2353908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81617-0587-4B86-92F9-60FBC6E57A3C}"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365492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81617-0587-4B86-92F9-60FBC6E57A3C}"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721262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81617-0587-4B86-92F9-60FBC6E57A3C}" type="datetimeFigureOut">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256200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81617-0587-4B86-92F9-60FBC6E57A3C}" type="datetimeFigureOut">
              <a:rPr lang="en-US" smtClean="0"/>
              <a:t>6/28/2018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1032822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81617-0587-4B86-92F9-60FBC6E57A3C}" type="datetimeFigureOut">
              <a:rPr lang="en-US" smtClean="0"/>
              <a:t>6/28/2018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1000761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881617-0587-4B86-92F9-60FBC6E57A3C}"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173667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881617-0587-4B86-92F9-60FBC6E57A3C}"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283621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1617-0587-4B86-92F9-60FBC6E57A3C}"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3907092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81617-0587-4B86-92F9-60FBC6E57A3C}"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16EA7-311D-48EC-9F77-898A42B46C2C}" type="slidenum">
              <a:rPr lang="en-US" smtClean="0"/>
              <a:t>‹#›</a:t>
            </a:fld>
            <a:endParaRPr lang="en-US"/>
          </a:p>
        </p:txBody>
      </p:sp>
    </p:spTree>
    <p:extLst>
      <p:ext uri="{BB962C8B-B14F-4D97-AF65-F5344CB8AC3E}">
        <p14:creationId xmlns:p14="http://schemas.microsoft.com/office/powerpoint/2010/main" val="392163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6/28/2018</a:t>
            </a:fld>
            <a:endParaRPr lang="en-US" dirty="0"/>
          </a:p>
        </p:txBody>
      </p:sp>
      <p:sp>
        <p:nvSpPr>
          <p:cNvPr id="9" name="Slide Number Placeholder 8"/>
          <p:cNvSpPr>
            <a:spLocks noGrp="1"/>
          </p:cNvSpPr>
          <p:nvPr>
            <p:ph type="sldNum" sz="quarter" idx="11"/>
          </p:nvPr>
        </p:nvSpPr>
        <p:spPr/>
        <p:txBody>
          <a:bodyPr/>
          <a:lstStyle/>
          <a:p>
            <a:fld id="{CA15C064-DD44-4CAC-873E-2D1F54821676}" type="slidenum">
              <a:rPr kumimoji="0" lang="en-US" smtClean="0"/>
              <a:pPr eaLnBrk="1" latinLnBrk="0" hangingPunct="1"/>
              <a:t>‹#›</a:t>
            </a:fld>
            <a:endParaRPr kumimoji="0" lang="en-US" dirty="0"/>
          </a:p>
        </p:txBody>
      </p:sp>
      <p:sp>
        <p:nvSpPr>
          <p:cNvPr id="10" name="Footer Placeholder 9"/>
          <p:cNvSpPr>
            <a:spLocks noGrp="1"/>
          </p:cNvSpPr>
          <p:nvPr>
            <p:ph type="ftr" sz="quarter" idx="12"/>
          </p:nvPr>
        </p:nvSpPr>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lgn="r" eaLnBrk="1" latinLnBrk="0" hangingPunct="1"/>
            <a:endParaRPr kumimoji="0" lang="en-US" dirty="0">
              <a:solidFill>
                <a:schemeClr val="accent1">
                  <a:shade val="75000"/>
                </a:scheme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lgn="l" eaLnBrk="1" latinLnBrk="0" hangingPunct="1"/>
            <a:fld id="{74CBEAF9-9E58-4CC8-A6FF-6DD8A58DEEA4}" type="datetimeFigureOut">
              <a:rPr lang="en-US" smtClean="0"/>
              <a:pPr algn="l" eaLnBrk="1" latinLnBrk="0" hangingPunct="1"/>
              <a:t>6/28/2018</a:t>
            </a:fld>
            <a:endParaRPr lang="en-US" dirty="0">
              <a:solidFill>
                <a:schemeClr val="accent1">
                  <a:shade val="75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81617-0587-4B86-92F9-60FBC6E57A3C}" type="datetimeFigureOut">
              <a:rPr lang="en-US" smtClean="0"/>
              <a:t>6/28/2018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16EA7-311D-48EC-9F77-898A42B46C2C}" type="slidenum">
              <a:rPr lang="en-US" smtClean="0"/>
              <a:t>‹#›</a:t>
            </a:fld>
            <a:endParaRPr lang="en-US"/>
          </a:p>
        </p:txBody>
      </p:sp>
    </p:spTree>
    <p:extLst>
      <p:ext uri="{BB962C8B-B14F-4D97-AF65-F5344CB8AC3E}">
        <p14:creationId xmlns:p14="http://schemas.microsoft.com/office/powerpoint/2010/main" val="31308352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2438400"/>
            <a:ext cx="3276600" cy="3657600"/>
          </a:xfrm>
        </p:spPr>
        <p:txBody>
          <a:bodyPr>
            <a:normAutofit fontScale="90000"/>
          </a:bodyPr>
          <a:lstStyle/>
          <a:p>
            <a:pPr algn="ctr"/>
            <a:br>
              <a:rPr lang="en-US" sz="4000" b="1" dirty="0"/>
            </a:br>
            <a:r>
              <a:rPr lang="en-US" sz="4000" b="1" dirty="0"/>
              <a:t>THE FUTURE </a:t>
            </a: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r>
              <a:rPr lang="en-US" sz="4000" b="1" dirty="0"/>
              <a:t>THE FUTURE OF</a:t>
            </a:r>
            <a:br>
              <a:rPr lang="en-US" sz="4000" b="1" dirty="0"/>
            </a:br>
            <a:r>
              <a:rPr lang="en-US" sz="4000" b="1" dirty="0"/>
              <a:t>AFFORDABLE HOUSING IN MOUNTAIN LAKES</a:t>
            </a:r>
            <a:br>
              <a:rPr lang="en-US" b="1" dirty="0"/>
            </a:br>
            <a:br>
              <a:rPr lang="en-US" b="1" dirty="0"/>
            </a:br>
            <a:endParaRPr lang="en-US" dirty="0"/>
          </a:p>
        </p:txBody>
      </p:sp>
      <p:sp>
        <p:nvSpPr>
          <p:cNvPr id="3" name="Subtitle 2"/>
          <p:cNvSpPr>
            <a:spLocks noGrp="1"/>
          </p:cNvSpPr>
          <p:nvPr>
            <p:ph type="subTitle" idx="1"/>
          </p:nvPr>
        </p:nvSpPr>
        <p:spPr>
          <a:xfrm>
            <a:off x="457200" y="5638800"/>
            <a:ext cx="8458200" cy="914400"/>
          </a:xfrm>
        </p:spPr>
        <p:txBody>
          <a:bodyPr/>
          <a:lstStyle/>
          <a:p>
            <a:r>
              <a:rPr lang="en-US" dirty="0"/>
              <a:t>Blair Schleicher Bravo                                                       9/29/15</a:t>
            </a:r>
          </a:p>
        </p:txBody>
      </p:sp>
      <p:pic>
        <p:nvPicPr>
          <p:cNvPr id="6146"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1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686800" cy="838200"/>
          </a:xfrm>
        </p:spPr>
        <p:txBody>
          <a:bodyPr>
            <a:normAutofit/>
          </a:bodyPr>
          <a:lstStyle/>
          <a:p>
            <a:r>
              <a:rPr lang="en-US" b="1" dirty="0"/>
              <a:t>      </a:t>
            </a:r>
            <a:r>
              <a:rPr lang="en-US" sz="4000" b="1" dirty="0"/>
              <a:t>Options for Municipalities</a:t>
            </a:r>
          </a:p>
        </p:txBody>
      </p:sp>
      <p:sp>
        <p:nvSpPr>
          <p:cNvPr id="3" name="Content Placeholder 2"/>
          <p:cNvSpPr>
            <a:spLocks noGrp="1"/>
          </p:cNvSpPr>
          <p:nvPr>
            <p:ph idx="1"/>
          </p:nvPr>
        </p:nvSpPr>
        <p:spPr>
          <a:xfrm>
            <a:off x="304798" y="1447800"/>
            <a:ext cx="8153402" cy="4648200"/>
          </a:xfrm>
        </p:spPr>
        <p:txBody>
          <a:bodyPr>
            <a:noAutofit/>
          </a:bodyPr>
          <a:lstStyle/>
          <a:p>
            <a:r>
              <a:rPr lang="en-US" sz="3600" b="1" i="1" dirty="0">
                <a:solidFill>
                  <a:schemeClr val="tx1"/>
                </a:solidFill>
              </a:rPr>
              <a:t>Present Need – Rehabilitation</a:t>
            </a:r>
          </a:p>
          <a:p>
            <a:endParaRPr lang="en-US" sz="1000" b="1" i="1" dirty="0"/>
          </a:p>
          <a:p>
            <a:r>
              <a:rPr lang="en-US" sz="3600" b="1" i="1" dirty="0"/>
              <a:t>100% Affordable (family or senior) </a:t>
            </a:r>
            <a:r>
              <a:rPr lang="en-US" sz="3600" b="1" i="1" dirty="0">
                <a:solidFill>
                  <a:srgbClr val="FF0000"/>
                </a:solidFill>
              </a:rPr>
              <a:t>*</a:t>
            </a:r>
          </a:p>
          <a:p>
            <a:endParaRPr lang="en-US" sz="1000" b="1" i="1" dirty="0">
              <a:solidFill>
                <a:srgbClr val="FF0000"/>
              </a:solidFill>
            </a:endParaRPr>
          </a:p>
          <a:p>
            <a:r>
              <a:rPr lang="en-US" sz="3600" b="1" i="1" dirty="0"/>
              <a:t>Inclusionary Development and Zoning</a:t>
            </a:r>
          </a:p>
          <a:p>
            <a:endParaRPr lang="en-US" sz="1000" b="1" i="1" dirty="0"/>
          </a:p>
          <a:p>
            <a:r>
              <a:rPr lang="en-US" sz="3600" b="1" i="1" dirty="0"/>
              <a:t>Supportive and Special Needs Housing</a:t>
            </a:r>
          </a:p>
          <a:p>
            <a:endParaRPr lang="en-US" sz="1000" b="1" i="1" dirty="0"/>
          </a:p>
          <a:p>
            <a:r>
              <a:rPr lang="en-US" sz="3600" b="1" i="1" dirty="0"/>
              <a:t>Assisted Living Residences: </a:t>
            </a:r>
            <a:endParaRPr lang="en-US" sz="3600" dirty="0"/>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65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686800" cy="838200"/>
          </a:xfrm>
        </p:spPr>
        <p:txBody>
          <a:bodyPr>
            <a:normAutofit/>
          </a:bodyPr>
          <a:lstStyle/>
          <a:p>
            <a:r>
              <a:rPr lang="en-US" b="1" dirty="0"/>
              <a:t>      </a:t>
            </a:r>
            <a:r>
              <a:rPr lang="en-US" sz="4000" b="1" dirty="0"/>
              <a:t>Options for Municipalities</a:t>
            </a:r>
          </a:p>
        </p:txBody>
      </p:sp>
      <p:sp>
        <p:nvSpPr>
          <p:cNvPr id="3" name="Content Placeholder 2"/>
          <p:cNvSpPr>
            <a:spLocks noGrp="1"/>
          </p:cNvSpPr>
          <p:nvPr>
            <p:ph idx="1"/>
          </p:nvPr>
        </p:nvSpPr>
        <p:spPr>
          <a:xfrm>
            <a:off x="533400" y="1447800"/>
            <a:ext cx="7620000" cy="4648200"/>
          </a:xfrm>
        </p:spPr>
        <p:txBody>
          <a:bodyPr>
            <a:noAutofit/>
          </a:bodyPr>
          <a:lstStyle/>
          <a:p>
            <a:r>
              <a:rPr lang="en-US" sz="3600" b="1" i="1" dirty="0"/>
              <a:t>Accessory Apartments/ECHO units</a:t>
            </a:r>
          </a:p>
          <a:p>
            <a:endParaRPr lang="en-US" sz="1000" b="1" i="1" dirty="0"/>
          </a:p>
          <a:p>
            <a:r>
              <a:rPr lang="en-US" sz="3600" b="1" i="1" dirty="0"/>
              <a:t>Redevelopment</a:t>
            </a:r>
          </a:p>
          <a:p>
            <a:endParaRPr lang="en-US" sz="1000" b="1" i="1" dirty="0"/>
          </a:p>
          <a:p>
            <a:r>
              <a:rPr lang="en-US" sz="3600" b="1" i="1" dirty="0"/>
              <a:t>Market to Affordable Program</a:t>
            </a:r>
          </a:p>
          <a:p>
            <a:endParaRPr lang="en-US" sz="1000" b="1" i="1" dirty="0"/>
          </a:p>
          <a:p>
            <a:r>
              <a:rPr lang="en-US" sz="3600" b="1" i="1" dirty="0"/>
              <a:t>Expiring Controls</a:t>
            </a:r>
          </a:p>
          <a:p>
            <a:endParaRPr lang="en-US" sz="1000" b="1" i="1" dirty="0"/>
          </a:p>
          <a:p>
            <a:r>
              <a:rPr lang="en-US" sz="3600" b="1" i="1" dirty="0"/>
              <a:t>Affordable Housing Trust Funds</a:t>
            </a:r>
            <a:r>
              <a:rPr lang="en-US" sz="3600" b="1" i="1" dirty="0">
                <a:solidFill>
                  <a:srgbClr val="FF0000"/>
                </a:solidFill>
              </a:rPr>
              <a:t>**</a:t>
            </a:r>
          </a:p>
          <a:p>
            <a:endParaRPr lang="en-US" sz="3600" dirty="0"/>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68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           </a:t>
            </a:r>
            <a:br>
              <a:rPr lang="en-US" b="1" dirty="0">
                <a:solidFill>
                  <a:srgbClr val="FF0000"/>
                </a:solidFill>
              </a:rPr>
            </a:br>
            <a:r>
              <a:rPr lang="en-US" b="1" dirty="0">
                <a:solidFill>
                  <a:srgbClr val="FF0000"/>
                </a:solidFill>
              </a:rPr>
              <a:t>        </a:t>
            </a:r>
            <a:r>
              <a:rPr lang="en-US" sz="4000" b="1" dirty="0">
                <a:solidFill>
                  <a:srgbClr val="C00000"/>
                </a:solidFill>
              </a:rPr>
              <a:t>What can citizens do?</a:t>
            </a:r>
            <a:br>
              <a:rPr lang="en-US" b="1" dirty="0">
                <a:solidFill>
                  <a:srgbClr val="FF0000"/>
                </a:solidFill>
              </a:rPr>
            </a:br>
            <a:r>
              <a:rPr lang="en-US" b="1" dirty="0">
                <a:solidFill>
                  <a:srgbClr val="FF0000"/>
                </a:solidFill>
              </a:rPr>
              <a:t>                     </a:t>
            </a:r>
          </a:p>
        </p:txBody>
      </p:sp>
      <p:sp>
        <p:nvSpPr>
          <p:cNvPr id="3" name="Content Placeholder 2"/>
          <p:cNvSpPr>
            <a:spLocks noGrp="1"/>
          </p:cNvSpPr>
          <p:nvPr>
            <p:ph idx="1"/>
          </p:nvPr>
        </p:nvSpPr>
        <p:spPr/>
        <p:txBody>
          <a:bodyPr>
            <a:normAutofit lnSpcReduction="10000"/>
          </a:bodyPr>
          <a:lstStyle/>
          <a:p>
            <a:r>
              <a:rPr lang="en-US" sz="3200" b="1" dirty="0"/>
              <a:t>Understand</a:t>
            </a:r>
            <a:r>
              <a:rPr lang="en-US" sz="3200" dirty="0"/>
              <a:t> what </a:t>
            </a:r>
            <a:r>
              <a:rPr lang="en-US" sz="3200" b="1" dirty="0"/>
              <a:t>affordable housing </a:t>
            </a:r>
            <a:r>
              <a:rPr lang="en-US" sz="3200" dirty="0"/>
              <a:t>is and why necessary</a:t>
            </a:r>
          </a:p>
          <a:p>
            <a:r>
              <a:rPr lang="en-US" sz="3200" b="1" dirty="0"/>
              <a:t>Attend and participate </a:t>
            </a:r>
            <a:r>
              <a:rPr lang="en-US" sz="3200" dirty="0"/>
              <a:t>at local public meetings on housing planning</a:t>
            </a:r>
          </a:p>
          <a:p>
            <a:r>
              <a:rPr lang="en-US" sz="3200" dirty="0"/>
              <a:t>To ensure an </a:t>
            </a:r>
            <a:r>
              <a:rPr lang="en-US" sz="3200" b="1" dirty="0"/>
              <a:t>open process </a:t>
            </a:r>
            <a:r>
              <a:rPr lang="en-US" sz="3200" dirty="0"/>
              <a:t>for developing an effective municipal housing elements and fair share plans</a:t>
            </a:r>
          </a:p>
          <a:p>
            <a:r>
              <a:rPr lang="en-US" sz="3200" b="1" dirty="0"/>
              <a:t>Understand</a:t>
            </a:r>
            <a:r>
              <a:rPr lang="en-US" sz="3200" dirty="0"/>
              <a:t> what ML fair share housing </a:t>
            </a:r>
            <a:r>
              <a:rPr lang="en-US" sz="3200" b="1" dirty="0"/>
              <a:t>obligation is </a:t>
            </a:r>
            <a:r>
              <a:rPr lang="en-US" sz="3200" dirty="0"/>
              <a:t>and how and when it will comply</a:t>
            </a:r>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06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645" y="446088"/>
            <a:ext cx="6172200" cy="639762"/>
          </a:xfrm>
        </p:spPr>
        <p:txBody>
          <a:bodyPr>
            <a:normAutofit fontScale="90000"/>
          </a:bodyPr>
          <a:lstStyle/>
          <a:p>
            <a:pPr algn="ctr"/>
            <a:br>
              <a:rPr lang="en-US" b="1" dirty="0">
                <a:solidFill>
                  <a:schemeClr val="tx1"/>
                </a:solidFill>
              </a:rPr>
            </a:br>
            <a:br>
              <a:rPr lang="en-US" b="1" dirty="0">
                <a:solidFill>
                  <a:schemeClr val="tx1"/>
                </a:solidFill>
              </a:rPr>
            </a:br>
            <a:r>
              <a:rPr lang="en-US" b="1" dirty="0">
                <a:solidFill>
                  <a:schemeClr val="tx1"/>
                </a:solidFill>
              </a:rPr>
              <a:t>Harriet Bryan House - Princeton</a:t>
            </a:r>
            <a:endParaRPr lang="en-US"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04800" y="2133600"/>
            <a:ext cx="7620000" cy="451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mtnlakes.org/~lwv/images/leagu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1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   The Abbett Avenue Apartments- Morristown</a:t>
            </a:r>
            <a:endParaRPr lang="en-US" b="1"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0167" y="1600200"/>
            <a:ext cx="761406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mtnlakes.org/~lwv/images/leagu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49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219200"/>
          </a:xfrm>
        </p:spPr>
        <p:txBody>
          <a:bodyPr>
            <a:normAutofit fontScale="90000"/>
          </a:bodyPr>
          <a:lstStyle/>
          <a:p>
            <a:pPr algn="ctr"/>
            <a:br>
              <a:rPr lang="en-US" sz="4000" b="1" dirty="0">
                <a:solidFill>
                  <a:schemeClr val="tx1"/>
                </a:solidFill>
              </a:rPr>
            </a:br>
            <a:r>
              <a:rPr lang="en-US" sz="4000" b="1" dirty="0">
                <a:solidFill>
                  <a:schemeClr val="tx1"/>
                </a:solidFill>
              </a:rPr>
              <a:t>Morris Habitat for Humanity </a:t>
            </a:r>
            <a:br>
              <a:rPr lang="en-US" sz="4000" b="1" dirty="0">
                <a:solidFill>
                  <a:schemeClr val="tx1"/>
                </a:solidFill>
              </a:rPr>
            </a:br>
            <a:r>
              <a:rPr lang="en-US" sz="4000" b="1" dirty="0">
                <a:solidFill>
                  <a:schemeClr val="tx1"/>
                </a:solidFill>
              </a:rPr>
              <a:t>6-Plex- Summit</a:t>
            </a:r>
            <a:br>
              <a:rPr lang="en-US" dirty="0">
                <a:solidFill>
                  <a:schemeClr val="tx1"/>
                </a:solidFill>
              </a:rPr>
            </a:b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903030"/>
            <a:ext cx="7620000" cy="419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mtnlakes.org/~lwv/images/leagu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7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A Very Special Homes Development - Tenafly</a:t>
            </a:r>
            <a:endParaRPr lang="en-US" b="1"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650790"/>
            <a:ext cx="7620000" cy="469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mtnlakes.org/~lwv/images/leagu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8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7620000" cy="1249362"/>
          </a:xfrm>
        </p:spPr>
        <p:txBody>
          <a:bodyPr/>
          <a:lstStyle/>
          <a:p>
            <a:pPr algn="ctr"/>
            <a:r>
              <a:rPr lang="en-US" b="1" dirty="0"/>
              <a:t>       </a:t>
            </a:r>
            <a:r>
              <a:rPr lang="en-US" b="1" dirty="0">
                <a:solidFill>
                  <a:schemeClr val="tx1"/>
                </a:solidFill>
              </a:rPr>
              <a:t>Legacy - Mountain Lakes</a:t>
            </a:r>
          </a:p>
        </p:txBody>
      </p:sp>
      <p:pic>
        <p:nvPicPr>
          <p:cNvPr id="5123" name="Picture 3" descr="C:\Users\blair.bravo\AppData\Local\Microsoft\Windows\Temporary Internet Files\Content.Outlook\GIMIF4TO\ML Affordable Housi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28724"/>
            <a:ext cx="7848600" cy="5460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tnlakes.org/~lwv/images/leagu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64" y="105218"/>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8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pPr algn="ctr"/>
            <a:r>
              <a:rPr lang="en-US" dirty="0"/>
              <a:t>            </a:t>
            </a:r>
            <a:r>
              <a:rPr lang="en-US" sz="4000" b="1" dirty="0"/>
              <a:t>Discussion </a:t>
            </a:r>
          </a:p>
        </p:txBody>
      </p:sp>
      <p:sp>
        <p:nvSpPr>
          <p:cNvPr id="3" name="Content Placeholder 2"/>
          <p:cNvSpPr>
            <a:spLocks noGrp="1"/>
          </p:cNvSpPr>
          <p:nvPr>
            <p:ph idx="1"/>
          </p:nvPr>
        </p:nvSpPr>
        <p:spPr>
          <a:xfrm>
            <a:off x="304800" y="1600200"/>
            <a:ext cx="8069075" cy="4800600"/>
          </a:xfrm>
        </p:spPr>
        <p:txBody>
          <a:bodyPr>
            <a:normAutofit/>
          </a:bodyPr>
          <a:lstStyle/>
          <a:p>
            <a:pPr marL="0" indent="0">
              <a:buNone/>
            </a:pPr>
            <a:r>
              <a:rPr lang="en-US" sz="3600" dirty="0"/>
              <a:t>Mountain Lakes has an affordable housing obligation. </a:t>
            </a:r>
          </a:p>
          <a:p>
            <a:pPr marL="0" indent="0">
              <a:buNone/>
            </a:pPr>
            <a:r>
              <a:rPr lang="en-US" sz="3600" dirty="0"/>
              <a:t>1. Where do you think we should build it?</a:t>
            </a:r>
          </a:p>
          <a:p>
            <a:pPr marL="0" indent="0">
              <a:buNone/>
            </a:pPr>
            <a:endParaRPr lang="en-US" sz="3600" dirty="0"/>
          </a:p>
          <a:p>
            <a:pPr marL="0" indent="0">
              <a:buNone/>
            </a:pPr>
            <a:r>
              <a:rPr lang="en-US" sz="3600" dirty="0"/>
              <a:t>2. Would you or any member of your family live there?</a:t>
            </a:r>
          </a:p>
          <a:p>
            <a:pPr marL="0" indent="0">
              <a:buNone/>
            </a:pPr>
            <a:endParaRPr lang="en-US" sz="3600" dirty="0"/>
          </a:p>
          <a:p>
            <a:endParaRPr lang="en-US" dirty="0"/>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sz="4000" b="1" dirty="0"/>
              <a:t>Thank you!</a:t>
            </a:r>
          </a:p>
        </p:txBody>
      </p:sp>
      <p:sp>
        <p:nvSpPr>
          <p:cNvPr id="3" name="Content Placeholder 2"/>
          <p:cNvSpPr>
            <a:spLocks noGrp="1"/>
          </p:cNvSpPr>
          <p:nvPr>
            <p:ph idx="1"/>
          </p:nvPr>
        </p:nvSpPr>
        <p:spPr/>
        <p:txBody>
          <a:bodyPr>
            <a:normAutofit fontScale="92500" lnSpcReduction="20000"/>
          </a:bodyPr>
          <a:lstStyle/>
          <a:p>
            <a:pPr marL="114300" indent="0">
              <a:buNone/>
            </a:pPr>
            <a:endParaRPr lang="en-US" dirty="0"/>
          </a:p>
          <a:p>
            <a:pPr marL="114300" indent="0">
              <a:buNone/>
            </a:pPr>
            <a:endParaRPr lang="en-US" sz="3200" dirty="0"/>
          </a:p>
          <a:p>
            <a:pPr marL="114300" indent="0">
              <a:buNone/>
            </a:pPr>
            <a:endParaRPr lang="en-US" sz="3200" dirty="0"/>
          </a:p>
          <a:p>
            <a:pPr marL="114300" indent="0">
              <a:buNone/>
            </a:pPr>
            <a:endParaRPr lang="en-US" sz="3200" dirty="0"/>
          </a:p>
          <a:p>
            <a:pPr marL="114300" indent="0">
              <a:buNone/>
            </a:pPr>
            <a:endParaRPr lang="en-US" sz="3200" dirty="0"/>
          </a:p>
          <a:p>
            <a:pPr marL="114300" indent="0">
              <a:buNone/>
            </a:pPr>
            <a:r>
              <a:rPr lang="en-US" sz="3200" dirty="0"/>
              <a:t>For more information, please call:</a:t>
            </a:r>
          </a:p>
          <a:p>
            <a:pPr marL="114300" indent="0">
              <a:buNone/>
            </a:pPr>
            <a:endParaRPr lang="en-US" sz="3200" dirty="0"/>
          </a:p>
          <a:p>
            <a:pPr marL="114300" indent="0">
              <a:buNone/>
            </a:pPr>
            <a:r>
              <a:rPr lang="en-US" sz="3200" dirty="0"/>
              <a:t>Blair Schleicher Bravo</a:t>
            </a:r>
          </a:p>
          <a:p>
            <a:pPr marL="114300" indent="0">
              <a:buNone/>
            </a:pPr>
            <a:r>
              <a:rPr lang="en-US" sz="3200" dirty="0"/>
              <a:t>Morris Habitat for Humanity</a:t>
            </a:r>
          </a:p>
          <a:p>
            <a:pPr marL="114300" indent="0">
              <a:buNone/>
            </a:pPr>
            <a:r>
              <a:rPr lang="en-US" sz="3200" dirty="0"/>
              <a:t>973.891.1934 x 102</a:t>
            </a:r>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2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87" y="0"/>
            <a:ext cx="7620000" cy="1143000"/>
          </a:xfrm>
        </p:spPr>
        <p:txBody>
          <a:bodyPr>
            <a:normAutofit/>
          </a:bodyPr>
          <a:lstStyle/>
          <a:p>
            <a:pPr algn="ctr"/>
            <a:r>
              <a:rPr lang="en-US" sz="4000" b="1" dirty="0"/>
              <a:t>The Need</a:t>
            </a:r>
          </a:p>
        </p:txBody>
      </p:sp>
      <p:sp>
        <p:nvSpPr>
          <p:cNvPr id="3" name="Content Placeholder 2"/>
          <p:cNvSpPr>
            <a:spLocks noGrp="1"/>
          </p:cNvSpPr>
          <p:nvPr>
            <p:ph idx="1"/>
          </p:nvPr>
        </p:nvSpPr>
        <p:spPr>
          <a:xfrm>
            <a:off x="304800" y="1335232"/>
            <a:ext cx="8035636" cy="5522768"/>
          </a:xfrm>
        </p:spPr>
        <p:txBody>
          <a:bodyPr>
            <a:noAutofit/>
          </a:bodyPr>
          <a:lstStyle/>
          <a:p>
            <a:r>
              <a:rPr lang="en-US" sz="3000" b="1" dirty="0"/>
              <a:t>4</a:t>
            </a:r>
            <a:r>
              <a:rPr lang="en-US" sz="3000" b="1" baseline="30000" dirty="0"/>
              <a:t>th</a:t>
            </a:r>
            <a:r>
              <a:rPr lang="en-US" sz="3000" b="1" dirty="0"/>
              <a:t> </a:t>
            </a:r>
            <a:r>
              <a:rPr lang="en-US" sz="3000" dirty="0"/>
              <a:t>most expensive state in nation = NJ</a:t>
            </a:r>
          </a:p>
          <a:p>
            <a:r>
              <a:rPr lang="en-US" sz="3000" b="1" dirty="0"/>
              <a:t>$61,000 </a:t>
            </a:r>
            <a:r>
              <a:rPr lang="en-US" sz="3000" dirty="0"/>
              <a:t>- Household survival budget for a family of  4</a:t>
            </a:r>
          </a:p>
          <a:p>
            <a:r>
              <a:rPr lang="en-US" sz="3000" b="1" dirty="0"/>
              <a:t>Housing</a:t>
            </a:r>
            <a:r>
              <a:rPr lang="en-US" sz="3000" dirty="0"/>
              <a:t> for families earning </a:t>
            </a:r>
            <a:r>
              <a:rPr lang="en-US" sz="3000" b="1" dirty="0"/>
              <a:t>$40,000 </a:t>
            </a:r>
            <a:r>
              <a:rPr lang="en-US" sz="3000" dirty="0"/>
              <a:t>or less has virtually </a:t>
            </a:r>
            <a:r>
              <a:rPr lang="en-US" sz="3000" b="1" dirty="0"/>
              <a:t>disappeared</a:t>
            </a:r>
            <a:r>
              <a:rPr lang="en-US" sz="3000" dirty="0"/>
              <a:t>  </a:t>
            </a:r>
          </a:p>
          <a:p>
            <a:r>
              <a:rPr lang="en-US" sz="3000" b="1" dirty="0">
                <a:solidFill>
                  <a:schemeClr val="tx1"/>
                </a:solidFill>
              </a:rPr>
              <a:t>28%</a:t>
            </a:r>
            <a:r>
              <a:rPr lang="en-US" sz="3000" dirty="0">
                <a:solidFill>
                  <a:schemeClr val="tx1"/>
                </a:solidFill>
              </a:rPr>
              <a:t> of households </a:t>
            </a:r>
            <a:r>
              <a:rPr lang="en-US" sz="3000" b="1" dirty="0">
                <a:solidFill>
                  <a:schemeClr val="tx1"/>
                </a:solidFill>
              </a:rPr>
              <a:t>struggle </a:t>
            </a:r>
            <a:r>
              <a:rPr lang="en-US" sz="3000" dirty="0">
                <a:solidFill>
                  <a:schemeClr val="tx1"/>
                </a:solidFill>
              </a:rPr>
              <a:t>with housing costs</a:t>
            </a:r>
          </a:p>
          <a:p>
            <a:r>
              <a:rPr lang="en-US" sz="3000" b="1" dirty="0"/>
              <a:t>8% </a:t>
            </a:r>
            <a:r>
              <a:rPr lang="en-US" sz="3000" dirty="0"/>
              <a:t>of the housing units in the county are    considered affordable</a:t>
            </a:r>
          </a:p>
          <a:p>
            <a:r>
              <a:rPr lang="en-US" sz="3000" b="1" dirty="0"/>
              <a:t>$25/hour</a:t>
            </a:r>
            <a:r>
              <a:rPr lang="en-US" sz="3000" dirty="0"/>
              <a:t>- salary required to afford a 2 b/r rental  $1500/month</a:t>
            </a:r>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7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sz="4000" b="1" dirty="0"/>
              <a:t>Impact of Affordable Housing</a:t>
            </a:r>
          </a:p>
        </p:txBody>
      </p:sp>
      <p:sp>
        <p:nvSpPr>
          <p:cNvPr id="3" name="Content Placeholder 2"/>
          <p:cNvSpPr>
            <a:spLocks noGrp="1"/>
          </p:cNvSpPr>
          <p:nvPr>
            <p:ph idx="1"/>
          </p:nvPr>
        </p:nvSpPr>
        <p:spPr>
          <a:xfrm>
            <a:off x="330678" y="1371600"/>
            <a:ext cx="7620000" cy="4800600"/>
          </a:xfrm>
        </p:spPr>
        <p:txBody>
          <a:bodyPr>
            <a:noAutofit/>
          </a:bodyPr>
          <a:lstStyle/>
          <a:p>
            <a:pPr marL="114300" indent="0">
              <a:buNone/>
            </a:pPr>
            <a:r>
              <a:rPr lang="en-US" sz="2900" b="1" dirty="0"/>
              <a:t>Positive impacts on residents</a:t>
            </a:r>
            <a:r>
              <a:rPr lang="en-US" sz="2900" dirty="0"/>
              <a:t>’</a:t>
            </a:r>
          </a:p>
          <a:p>
            <a:pPr marL="571500" indent="-457200">
              <a:buFont typeface="+mj-lt"/>
              <a:buAutoNum type="arabicPeriod"/>
            </a:pPr>
            <a:r>
              <a:rPr lang="en-US" sz="2900" dirty="0"/>
              <a:t>Mental health</a:t>
            </a:r>
          </a:p>
          <a:p>
            <a:pPr marL="571500" indent="-457200">
              <a:buFont typeface="+mj-lt"/>
              <a:buAutoNum type="arabicPeriod"/>
            </a:pPr>
            <a:r>
              <a:rPr lang="en-US" sz="2900" dirty="0"/>
              <a:t>Personal safety</a:t>
            </a:r>
          </a:p>
          <a:p>
            <a:pPr marL="571500" indent="-457200">
              <a:buFont typeface="+mj-lt"/>
              <a:buAutoNum type="arabicPeriod"/>
            </a:pPr>
            <a:r>
              <a:rPr lang="en-US" sz="2900" dirty="0"/>
              <a:t>Economic independence.</a:t>
            </a:r>
          </a:p>
          <a:p>
            <a:pPr marL="571500" indent="-457200">
              <a:buFont typeface="+mj-lt"/>
              <a:buAutoNum type="arabicPeriod"/>
            </a:pPr>
            <a:endParaRPr lang="en-US" sz="1600" dirty="0"/>
          </a:p>
          <a:p>
            <a:pPr marL="114300" indent="0">
              <a:buNone/>
            </a:pPr>
            <a:r>
              <a:rPr lang="en-US" sz="2900" b="1" dirty="0"/>
              <a:t>Impact on Children</a:t>
            </a:r>
          </a:p>
          <a:p>
            <a:pPr marL="571500" indent="-457200">
              <a:buFont typeface="+mj-lt"/>
              <a:buAutoNum type="arabicPeriod"/>
            </a:pPr>
            <a:r>
              <a:rPr lang="en-US" sz="2900" dirty="0"/>
              <a:t>More parental support for academics</a:t>
            </a:r>
          </a:p>
          <a:p>
            <a:pPr marL="571500" indent="-457200">
              <a:buFont typeface="+mj-lt"/>
              <a:buAutoNum type="arabicPeriod"/>
            </a:pPr>
            <a:r>
              <a:rPr lang="en-US" sz="2900" dirty="0"/>
              <a:t>Could study more per week with a quiet place to study</a:t>
            </a:r>
          </a:p>
          <a:p>
            <a:pPr marL="571500" indent="-457200">
              <a:buFont typeface="+mj-lt"/>
              <a:buAutoNum type="arabicPeriod"/>
            </a:pPr>
            <a:r>
              <a:rPr lang="en-US" sz="2900" dirty="0"/>
              <a:t>Experienced less school disorder and violence</a:t>
            </a:r>
          </a:p>
          <a:p>
            <a:pPr marL="571500" indent="-457200">
              <a:buFont typeface="+mj-lt"/>
              <a:buAutoNum type="arabicPeriod"/>
            </a:pPr>
            <a:endParaRPr lang="en-US" sz="2800" dirty="0"/>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8"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3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75" y="278466"/>
            <a:ext cx="7024744" cy="1143000"/>
          </a:xfrm>
        </p:spPr>
        <p:txBody>
          <a:bodyPr>
            <a:normAutofit/>
          </a:bodyPr>
          <a:lstStyle/>
          <a:p>
            <a:pPr algn="ctr"/>
            <a:r>
              <a:rPr lang="en-US" sz="4000" b="1" dirty="0"/>
              <a:t>Definitions</a:t>
            </a:r>
          </a:p>
        </p:txBody>
      </p:sp>
      <p:sp>
        <p:nvSpPr>
          <p:cNvPr id="3" name="Content Placeholder 2"/>
          <p:cNvSpPr>
            <a:spLocks noGrp="1"/>
          </p:cNvSpPr>
          <p:nvPr>
            <p:ph idx="1"/>
          </p:nvPr>
        </p:nvSpPr>
        <p:spPr>
          <a:xfrm>
            <a:off x="288235" y="1295400"/>
            <a:ext cx="8686800" cy="5359774"/>
          </a:xfrm>
        </p:spPr>
        <p:txBody>
          <a:bodyPr>
            <a:normAutofit lnSpcReduction="10000"/>
          </a:bodyPr>
          <a:lstStyle/>
          <a:p>
            <a:r>
              <a:rPr lang="en-US" sz="3800" dirty="0">
                <a:solidFill>
                  <a:schemeClr val="tx1"/>
                </a:solidFill>
              </a:rPr>
              <a:t>Affordable Housing</a:t>
            </a:r>
          </a:p>
          <a:p>
            <a:r>
              <a:rPr lang="en-US" sz="3800" dirty="0">
                <a:solidFill>
                  <a:schemeClr val="tx1"/>
                </a:solidFill>
              </a:rPr>
              <a:t>Fair Share Housing</a:t>
            </a:r>
          </a:p>
          <a:p>
            <a:r>
              <a:rPr lang="en-US" sz="3800" dirty="0"/>
              <a:t>Low and Moderate Income Housing</a:t>
            </a:r>
          </a:p>
          <a:p>
            <a:r>
              <a:rPr lang="en-US" sz="3800" dirty="0">
                <a:solidFill>
                  <a:schemeClr val="tx1"/>
                </a:solidFill>
              </a:rPr>
              <a:t>Low Income</a:t>
            </a:r>
          </a:p>
          <a:p>
            <a:r>
              <a:rPr lang="en-US" sz="3800" dirty="0">
                <a:solidFill>
                  <a:schemeClr val="tx1"/>
                </a:solidFill>
              </a:rPr>
              <a:t>Moderate Income</a:t>
            </a:r>
          </a:p>
          <a:p>
            <a:r>
              <a:rPr lang="en-US" sz="3800" dirty="0">
                <a:solidFill>
                  <a:schemeClr val="tx1"/>
                </a:solidFill>
              </a:rPr>
              <a:t>Very Low Income </a:t>
            </a:r>
          </a:p>
          <a:p>
            <a:r>
              <a:rPr lang="en-US" sz="3800" dirty="0">
                <a:solidFill>
                  <a:schemeClr val="tx1"/>
                </a:solidFill>
              </a:rPr>
              <a:t>Vacant Land Adjustment</a:t>
            </a:r>
          </a:p>
          <a:p>
            <a:r>
              <a:rPr lang="en-US" sz="3800" dirty="0"/>
              <a:t>RDP</a:t>
            </a:r>
            <a:endParaRPr lang="en-US" sz="3800" dirty="0">
              <a:solidFill>
                <a:schemeClr val="tx1"/>
              </a:solidFill>
            </a:endParaRPr>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4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752600"/>
          </a:xfrm>
        </p:spPr>
        <p:txBody>
          <a:bodyPr>
            <a:normAutofit fontScale="90000"/>
          </a:bodyPr>
          <a:lstStyle/>
          <a:p>
            <a:pPr algn="ctr"/>
            <a:br>
              <a:rPr lang="en-US" b="1" dirty="0"/>
            </a:br>
            <a:br>
              <a:rPr lang="en-US" b="1" dirty="0"/>
            </a:br>
            <a:r>
              <a:rPr lang="en-US" sz="4400" b="1" dirty="0">
                <a:latin typeface="+mn-lt"/>
              </a:rPr>
              <a:t>The Mount Laurel Doctrine</a:t>
            </a:r>
            <a:br>
              <a:rPr lang="en-US" sz="4400" b="1" dirty="0">
                <a:latin typeface="+mn-lt"/>
              </a:rPr>
            </a:br>
            <a:r>
              <a:rPr lang="en-US" sz="4400" b="1" dirty="0">
                <a:latin typeface="+mn-lt"/>
              </a:rPr>
              <a:t>1971- 2015</a:t>
            </a:r>
            <a:br>
              <a:rPr lang="en-US" b="1" dirty="0">
                <a:latin typeface="+mn-lt"/>
              </a:rPr>
            </a:br>
            <a:br>
              <a:rPr lang="en-US" b="1" dirty="0"/>
            </a:br>
            <a:endParaRPr lang="en-US" dirty="0"/>
          </a:p>
        </p:txBody>
      </p:sp>
      <p:sp>
        <p:nvSpPr>
          <p:cNvPr id="3" name="Content Placeholder 2"/>
          <p:cNvSpPr>
            <a:spLocks noGrp="1"/>
          </p:cNvSpPr>
          <p:nvPr>
            <p:ph idx="1"/>
          </p:nvPr>
        </p:nvSpPr>
        <p:spPr>
          <a:xfrm>
            <a:off x="304800" y="2057400"/>
            <a:ext cx="8686800" cy="4525963"/>
          </a:xfrm>
        </p:spPr>
        <p:txBody>
          <a:bodyPr>
            <a:normAutofit/>
          </a:bodyPr>
          <a:lstStyle/>
          <a:p>
            <a:endParaRPr lang="en-US" sz="1000" dirty="0"/>
          </a:p>
          <a:p>
            <a:r>
              <a:rPr lang="en-US" sz="3600" dirty="0"/>
              <a:t>Two NJ landmark planning &amp; civil rights decisions:</a:t>
            </a:r>
          </a:p>
          <a:p>
            <a:pPr lvl="2">
              <a:buFontTx/>
              <a:buChar char="-"/>
            </a:pPr>
            <a:r>
              <a:rPr lang="en-US" sz="3600" dirty="0"/>
              <a:t>1975 -  Mount Laurel I </a:t>
            </a:r>
          </a:p>
          <a:p>
            <a:pPr lvl="2">
              <a:buFontTx/>
              <a:buChar char="-"/>
            </a:pPr>
            <a:r>
              <a:rPr lang="en-US" sz="3600" dirty="0"/>
              <a:t>1983 - Mount Laurel II </a:t>
            </a:r>
          </a:p>
          <a:p>
            <a:pPr marL="0" indent="0">
              <a:buNone/>
            </a:pPr>
            <a:endParaRPr lang="en-US" sz="1050" dirty="0"/>
          </a:p>
          <a:p>
            <a:r>
              <a:rPr lang="en-US" sz="3600" dirty="0"/>
              <a:t>1985 - Fair Housing Act</a:t>
            </a:r>
          </a:p>
          <a:p>
            <a:endParaRPr lang="en-US" dirty="0"/>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0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429871"/>
          </a:xfrm>
        </p:spPr>
        <p:txBody>
          <a:bodyPr>
            <a:noAutofit/>
          </a:bodyPr>
          <a:lstStyle/>
          <a:p>
            <a:pPr algn="ctr"/>
            <a:r>
              <a:rPr lang="en-US" sz="4000" b="1" dirty="0"/>
              <a:t> History of Affordable Housing</a:t>
            </a:r>
            <a:br>
              <a:rPr lang="en-US" sz="4000" b="1" dirty="0"/>
            </a:br>
            <a:r>
              <a:rPr lang="en-US" sz="4000" b="1" dirty="0"/>
              <a:t>in Mtn. Lakes</a:t>
            </a:r>
            <a:endParaRPr lang="en-US" b="1" dirty="0"/>
          </a:p>
        </p:txBody>
      </p:sp>
      <p:sp>
        <p:nvSpPr>
          <p:cNvPr id="3" name="Content Placeholder 2"/>
          <p:cNvSpPr>
            <a:spLocks noGrp="1"/>
          </p:cNvSpPr>
          <p:nvPr>
            <p:ph idx="1"/>
          </p:nvPr>
        </p:nvSpPr>
        <p:spPr>
          <a:xfrm>
            <a:off x="-16727" y="1371600"/>
            <a:ext cx="8686800" cy="5486400"/>
          </a:xfrm>
        </p:spPr>
        <p:txBody>
          <a:bodyPr>
            <a:normAutofit/>
          </a:bodyPr>
          <a:lstStyle/>
          <a:p>
            <a:pPr marL="114300" indent="0">
              <a:buNone/>
            </a:pPr>
            <a:r>
              <a:rPr lang="en-US" b="1" dirty="0"/>
              <a:t>Pre-COAH</a:t>
            </a:r>
          </a:p>
          <a:p>
            <a:pPr>
              <a:buFontTx/>
              <a:buChar char="-"/>
            </a:pPr>
            <a:r>
              <a:rPr lang="en-US" b="1" dirty="0"/>
              <a:t>1945 Neffie’s Field</a:t>
            </a:r>
            <a:r>
              <a:rPr lang="en-US" dirty="0"/>
              <a:t>: 90 homes of Veteran’s Housing</a:t>
            </a:r>
          </a:p>
          <a:p>
            <a:pPr>
              <a:buFontTx/>
              <a:buChar char="-"/>
            </a:pPr>
            <a:r>
              <a:rPr lang="en-US" b="1" dirty="0"/>
              <a:t>1986 </a:t>
            </a:r>
            <a:r>
              <a:rPr lang="en-US" dirty="0"/>
              <a:t>: </a:t>
            </a:r>
            <a:r>
              <a:rPr lang="en-US" b="1" dirty="0"/>
              <a:t>Spruce Edge and  Pine Edge</a:t>
            </a:r>
            <a:r>
              <a:rPr lang="en-US" dirty="0"/>
              <a:t>.- 9 lower cost townhomes</a:t>
            </a:r>
          </a:p>
          <a:p>
            <a:pPr marL="114300" indent="0">
              <a:buNone/>
            </a:pPr>
            <a:endParaRPr lang="en-US" sz="1200" b="1" dirty="0"/>
          </a:p>
          <a:p>
            <a:pPr marL="114300" indent="0">
              <a:buNone/>
            </a:pPr>
            <a:r>
              <a:rPr lang="en-US" b="1" dirty="0"/>
              <a:t>COAH Process</a:t>
            </a:r>
          </a:p>
          <a:p>
            <a:pPr>
              <a:buFontTx/>
              <a:buChar char="-"/>
            </a:pPr>
            <a:r>
              <a:rPr lang="en-US" b="1" dirty="0"/>
              <a:t>Round 1 - 1986: </a:t>
            </a:r>
            <a:r>
              <a:rPr lang="en-US" dirty="0"/>
              <a:t>Housing Element is adopted in response to Fair Housing Act</a:t>
            </a:r>
          </a:p>
          <a:p>
            <a:pPr>
              <a:buFontTx/>
              <a:buChar char="-"/>
            </a:pPr>
            <a:r>
              <a:rPr lang="en-US" b="1" dirty="0"/>
              <a:t>Round 2 – 1996:  </a:t>
            </a:r>
            <a:r>
              <a:rPr lang="en-US" dirty="0"/>
              <a:t>New Master Plan is adopted with updated Housing Element/</a:t>
            </a:r>
            <a:r>
              <a:rPr lang="en-US" b="1" dirty="0"/>
              <a:t> </a:t>
            </a:r>
            <a:r>
              <a:rPr lang="en-US" dirty="0"/>
              <a:t>Fair  Share Plan- </a:t>
            </a:r>
          </a:p>
          <a:p>
            <a:pPr>
              <a:buFontTx/>
              <a:buChar char="-"/>
            </a:pPr>
            <a:r>
              <a:rPr lang="en-US" b="1" dirty="0"/>
              <a:t>COAH grants substantive cert. for RDP 29 units</a:t>
            </a:r>
          </a:p>
          <a:p>
            <a:pPr marL="114300" indent="0">
              <a:buNone/>
            </a:pPr>
            <a:r>
              <a:rPr lang="en-US" dirty="0"/>
              <a:t>  </a:t>
            </a:r>
            <a:r>
              <a:rPr lang="en-US" b="1" dirty="0"/>
              <a:t>Round 3  - 2004: Growth Share obligation = 11 unit obligation</a:t>
            </a:r>
          </a:p>
          <a:p>
            <a:pPr marL="114300" indent="0">
              <a:buNone/>
            </a:pPr>
            <a:r>
              <a:rPr lang="en-US" b="1" dirty="0"/>
              <a:t>     -  </a:t>
            </a:r>
            <a:r>
              <a:rPr lang="en-US" dirty="0"/>
              <a:t>2005 Fusee zoning expanded- 2 add’l units + 2 compliance bonus</a:t>
            </a:r>
          </a:p>
          <a:p>
            <a:pPr marL="0" indent="0">
              <a:buNone/>
            </a:pPr>
            <a:r>
              <a:rPr lang="en-US" dirty="0"/>
              <a:t>        -  Affordable Housing Trust Fund established</a:t>
            </a:r>
          </a:p>
          <a:p>
            <a:pPr marL="0" indent="0">
              <a:buNone/>
            </a:pPr>
            <a:r>
              <a:rPr lang="en-US" dirty="0"/>
              <a:t>       - 2010 – COAH/Highlands Subcommittee Report to Borough Council</a:t>
            </a:r>
          </a:p>
          <a:p>
            <a:pPr marL="0" indent="0">
              <a:buNone/>
            </a:pPr>
            <a:endParaRPr lang="en-US" dirty="0"/>
          </a:p>
          <a:p>
            <a:endParaRPr lang="en-US" dirty="0"/>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3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1066800"/>
          </a:xfrm>
        </p:spPr>
        <p:txBody>
          <a:bodyPr>
            <a:normAutofit fontScale="90000"/>
          </a:bodyPr>
          <a:lstStyle/>
          <a:p>
            <a:pPr algn="ctr"/>
            <a:br>
              <a:rPr lang="en-US" dirty="0"/>
            </a:br>
            <a:r>
              <a:rPr lang="en-US" sz="4400" b="1" dirty="0"/>
              <a:t>THE SUPREME COURT’S  </a:t>
            </a:r>
            <a:br>
              <a:rPr lang="en-US" sz="4400" b="1" dirty="0"/>
            </a:br>
            <a:r>
              <a:rPr lang="en-US" sz="4400" b="1" i="1" dirty="0"/>
              <a:t>March 2015 Decision</a:t>
            </a:r>
            <a:endParaRPr lang="en-US" sz="4400" dirty="0"/>
          </a:p>
        </p:txBody>
      </p:sp>
      <p:sp>
        <p:nvSpPr>
          <p:cNvPr id="3" name="Content Placeholder 2"/>
          <p:cNvSpPr>
            <a:spLocks noGrp="1"/>
          </p:cNvSpPr>
          <p:nvPr>
            <p:ph idx="1"/>
          </p:nvPr>
        </p:nvSpPr>
        <p:spPr>
          <a:xfrm>
            <a:off x="228600" y="1905000"/>
            <a:ext cx="7924800" cy="4953000"/>
          </a:xfrm>
        </p:spPr>
        <p:txBody>
          <a:bodyPr>
            <a:normAutofit/>
          </a:bodyPr>
          <a:lstStyle/>
          <a:p>
            <a:r>
              <a:rPr lang="en-US" sz="2800" dirty="0">
                <a:solidFill>
                  <a:schemeClr val="tx1"/>
                </a:solidFill>
              </a:rPr>
              <a:t>MILESTONE DECISION! -</a:t>
            </a:r>
            <a:r>
              <a:rPr lang="en-US" sz="2800" b="1" u="sng" dirty="0">
                <a:solidFill>
                  <a:schemeClr val="tx1"/>
                </a:solidFill>
              </a:rPr>
              <a:t>The courts </a:t>
            </a:r>
            <a:r>
              <a:rPr lang="en-US" sz="2800" dirty="0">
                <a:solidFill>
                  <a:schemeClr val="tx1"/>
                </a:solidFill>
              </a:rPr>
              <a:t>–and not (COAH)  would </a:t>
            </a:r>
            <a:r>
              <a:rPr lang="en-US" sz="2800" dirty="0"/>
              <a:t>create a process for municipalities for judicial review and constitutional compliance</a:t>
            </a:r>
          </a:p>
          <a:p>
            <a:pPr marL="0" indent="0">
              <a:buNone/>
            </a:pPr>
            <a:endParaRPr lang="en-US" sz="1100" dirty="0"/>
          </a:p>
          <a:p>
            <a:r>
              <a:rPr lang="en-US" sz="2800" b="1" dirty="0"/>
              <a:t>Reaffirmed</a:t>
            </a:r>
            <a:r>
              <a:rPr lang="en-US" sz="2800" dirty="0"/>
              <a:t> the Mount Laurel Doctrine</a:t>
            </a:r>
          </a:p>
          <a:p>
            <a:endParaRPr lang="en-US" sz="1100" dirty="0"/>
          </a:p>
          <a:p>
            <a:r>
              <a:rPr lang="en-US" sz="2800" dirty="0"/>
              <a:t>Declared COAH to be “</a:t>
            </a:r>
            <a:r>
              <a:rPr lang="en-US" sz="2800" b="1" dirty="0"/>
              <a:t>moribund</a:t>
            </a:r>
            <a:r>
              <a:rPr lang="en-US" sz="2800" dirty="0"/>
              <a:t>,”</a:t>
            </a:r>
          </a:p>
          <a:p>
            <a:endParaRPr lang="en-US" sz="1100" dirty="0"/>
          </a:p>
          <a:p>
            <a:r>
              <a:rPr lang="en-US" sz="2800" dirty="0"/>
              <a:t>Established an </a:t>
            </a:r>
            <a:r>
              <a:rPr lang="en-US" sz="2800" b="1" dirty="0"/>
              <a:t>orderly </a:t>
            </a:r>
            <a:r>
              <a:rPr lang="en-US" sz="2800" dirty="0"/>
              <a:t>compliance review process</a:t>
            </a:r>
          </a:p>
          <a:p>
            <a:r>
              <a:rPr lang="en-US" sz="2800" b="1" dirty="0"/>
              <a:t>First &amp; Second Round Rules should be used to establish present and prospective housing need.</a:t>
            </a:r>
          </a:p>
          <a:p>
            <a:endParaRPr lang="en-US" dirty="0"/>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5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6592"/>
            <a:ext cx="7620000" cy="1143000"/>
          </a:xfrm>
        </p:spPr>
        <p:txBody>
          <a:bodyPr/>
          <a:lstStyle/>
          <a:p>
            <a:pPr algn="ctr"/>
            <a:r>
              <a:rPr lang="en-US" b="1" dirty="0">
                <a:solidFill>
                  <a:schemeClr val="tx1"/>
                </a:solidFill>
              </a:rPr>
              <a:t> </a:t>
            </a:r>
            <a:r>
              <a:rPr lang="en-US" sz="4000" b="1" dirty="0">
                <a:solidFill>
                  <a:srgbClr val="C00000"/>
                </a:solidFill>
              </a:rPr>
              <a:t>What Happens Now?</a:t>
            </a:r>
          </a:p>
        </p:txBody>
      </p:sp>
      <p:sp>
        <p:nvSpPr>
          <p:cNvPr id="3" name="Content Placeholder 2"/>
          <p:cNvSpPr>
            <a:spLocks noGrp="1"/>
          </p:cNvSpPr>
          <p:nvPr>
            <p:ph idx="1"/>
          </p:nvPr>
        </p:nvSpPr>
        <p:spPr>
          <a:xfrm>
            <a:off x="457200" y="1600200"/>
            <a:ext cx="7620000" cy="4876800"/>
          </a:xfrm>
        </p:spPr>
        <p:txBody>
          <a:bodyPr>
            <a:normAutofit fontScale="92500" lnSpcReduction="10000"/>
          </a:bodyPr>
          <a:lstStyle/>
          <a:p>
            <a:r>
              <a:rPr lang="en-US" sz="3600" b="1" dirty="0"/>
              <a:t>Develop housing plan element</a:t>
            </a:r>
            <a:r>
              <a:rPr lang="en-US" sz="3600" dirty="0"/>
              <a:t> for the Master Plan that:</a:t>
            </a:r>
          </a:p>
          <a:p>
            <a:endParaRPr lang="en-US" sz="1000" dirty="0"/>
          </a:p>
          <a:p>
            <a:pPr marL="0" indent="0">
              <a:spcBef>
                <a:spcPts val="0"/>
              </a:spcBef>
              <a:buClrTx/>
              <a:buNone/>
              <a:defRPr/>
            </a:pPr>
            <a:r>
              <a:rPr lang="en-US" sz="3600" dirty="0"/>
              <a:t>      a. Identifies Mtn. Lakes’ affordable </a:t>
            </a:r>
          </a:p>
          <a:p>
            <a:pPr marL="0" indent="0">
              <a:spcBef>
                <a:spcPts val="0"/>
              </a:spcBef>
              <a:buClrTx/>
              <a:buNone/>
              <a:defRPr/>
            </a:pPr>
            <a:r>
              <a:rPr lang="en-US" sz="3600" dirty="0"/>
              <a:t>            </a:t>
            </a:r>
            <a:r>
              <a:rPr lang="en-US" sz="3600" b="1" dirty="0"/>
              <a:t>housing need </a:t>
            </a:r>
            <a:r>
              <a:rPr lang="en-US" sz="3600" i="1" dirty="0"/>
              <a:t>and</a:t>
            </a:r>
          </a:p>
          <a:p>
            <a:pPr marL="0" indent="0">
              <a:spcBef>
                <a:spcPts val="0"/>
              </a:spcBef>
              <a:buClrTx/>
              <a:buNone/>
              <a:defRPr/>
            </a:pPr>
            <a:r>
              <a:rPr lang="en-US" sz="3600" dirty="0"/>
              <a:t>      b. Identify </a:t>
            </a:r>
            <a:r>
              <a:rPr lang="en-US" sz="3600" b="1" dirty="0"/>
              <a:t>opportunities</a:t>
            </a:r>
            <a:r>
              <a:rPr lang="en-US" sz="3600" dirty="0"/>
              <a:t> – where to</a:t>
            </a:r>
          </a:p>
          <a:p>
            <a:pPr marL="0" indent="0">
              <a:spcBef>
                <a:spcPts val="0"/>
              </a:spcBef>
              <a:buClrTx/>
              <a:buNone/>
              <a:defRPr/>
            </a:pPr>
            <a:r>
              <a:rPr lang="en-US" sz="3600" dirty="0"/>
              <a:t>            build, what to build and to </a:t>
            </a:r>
          </a:p>
          <a:p>
            <a:pPr marL="0" indent="0">
              <a:spcBef>
                <a:spcPts val="0"/>
              </a:spcBef>
              <a:buClrTx/>
              <a:buNone/>
              <a:defRPr/>
            </a:pPr>
            <a:r>
              <a:rPr lang="en-US" sz="3600" dirty="0"/>
              <a:t>            consider working with non profits </a:t>
            </a:r>
          </a:p>
          <a:p>
            <a:pPr marL="0" indent="0">
              <a:spcBef>
                <a:spcPts val="0"/>
              </a:spcBef>
              <a:buClrTx/>
              <a:buNone/>
              <a:defRPr/>
            </a:pPr>
            <a:endParaRPr lang="en-US" sz="1000" dirty="0"/>
          </a:p>
          <a:p>
            <a:r>
              <a:rPr lang="en-US" sz="3600" dirty="0"/>
              <a:t> </a:t>
            </a:r>
            <a:r>
              <a:rPr lang="en-US" sz="3600" b="1" dirty="0"/>
              <a:t>Compliance</a:t>
            </a:r>
            <a:r>
              <a:rPr lang="en-US" sz="3600" dirty="0"/>
              <a:t> prevents Builder’s Remedy Lawsuit</a:t>
            </a:r>
          </a:p>
          <a:p>
            <a:endParaRPr lang="en-US" sz="2800" dirty="0"/>
          </a:p>
          <a:p>
            <a:pPr marL="114300" indent="0">
              <a:buNone/>
            </a:pPr>
            <a:endParaRPr lang="en-US" sz="1000" dirty="0"/>
          </a:p>
        </p:txBody>
      </p:sp>
      <p:pic>
        <p:nvPicPr>
          <p:cNvPr id="4" name="Picture 2" descr="http://mtnlakes.org/~lwv/images/leagu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9"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9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      Mtn. Lakes </a:t>
            </a:r>
            <a:br>
              <a:rPr lang="en-US" sz="4000" b="1" dirty="0"/>
            </a:br>
            <a:r>
              <a:rPr lang="en-US" sz="4000" b="1" dirty="0"/>
              <a:t>Development Status* </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7315200" cy="5125262"/>
          </a:xfrm>
        </p:spPr>
      </p:pic>
      <p:pic>
        <p:nvPicPr>
          <p:cNvPr id="8" name="Picture 2" descr="http://mtnlakes.org/~lwv/images/leagu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9" y="152400"/>
            <a:ext cx="1095375" cy="933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72400" y="5591175"/>
            <a:ext cx="1295400" cy="400110"/>
          </a:xfrm>
          <a:prstGeom prst="rect">
            <a:avLst/>
          </a:prstGeom>
          <a:noFill/>
        </p:spPr>
        <p:txBody>
          <a:bodyPr wrap="square" rtlCol="0">
            <a:spAutoFit/>
          </a:bodyPr>
          <a:lstStyle/>
          <a:p>
            <a:r>
              <a:rPr lang="en-US" sz="2000" b="1" dirty="0">
                <a:solidFill>
                  <a:srgbClr val="FF0000"/>
                </a:solidFill>
              </a:rPr>
              <a:t>*a/o 2010</a:t>
            </a:r>
          </a:p>
        </p:txBody>
      </p:sp>
    </p:spTree>
    <p:extLst>
      <p:ext uri="{BB962C8B-B14F-4D97-AF65-F5344CB8AC3E}">
        <p14:creationId xmlns:p14="http://schemas.microsoft.com/office/powerpoint/2010/main" val="234005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14399</TotalTime>
  <Words>2741</Words>
  <Application>Microsoft Office PowerPoint</Application>
  <PresentationFormat>On-screen Show (4:3)</PresentationFormat>
  <Paragraphs>388</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Cambria</vt:lpstr>
      <vt:lpstr>Webdings</vt:lpstr>
      <vt:lpstr>Adjacency</vt:lpstr>
      <vt:lpstr>Custom Design</vt:lpstr>
      <vt:lpstr> THE FUTURE         THE FUTURE OF AFFORDABLE HOUSING IN MOUNTAIN LAKES  </vt:lpstr>
      <vt:lpstr>The Need</vt:lpstr>
      <vt:lpstr>       Impact of Affordable Housing</vt:lpstr>
      <vt:lpstr>Definitions</vt:lpstr>
      <vt:lpstr>  The Mount Laurel Doctrine 1971- 2015  </vt:lpstr>
      <vt:lpstr> History of Affordable Housing in Mtn. Lakes</vt:lpstr>
      <vt:lpstr> THE SUPREME COURT’S   March 2015 Decision</vt:lpstr>
      <vt:lpstr> What Happens Now?</vt:lpstr>
      <vt:lpstr>      Mtn. Lakes  Development Status* </vt:lpstr>
      <vt:lpstr>      Options for Municipalities</vt:lpstr>
      <vt:lpstr>      Options for Municipalities</vt:lpstr>
      <vt:lpstr>                    What can citizens do?                      </vt:lpstr>
      <vt:lpstr>  Harriet Bryan House - Princeton</vt:lpstr>
      <vt:lpstr>   The Abbett Avenue Apartments- Morristown</vt:lpstr>
      <vt:lpstr> Morris Habitat for Humanity  6-Plex- Summit </vt:lpstr>
      <vt:lpstr>A Very Special Homes Development - Tenafly</vt:lpstr>
      <vt:lpstr>       Legacy - Mountain Lakes</vt:lpstr>
      <vt:lpstr>            Discussion </vt:lpstr>
      <vt:lpstr> 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AFFORDABLE HOUSING IN MOUNTAIN LAKES</dc:title>
  <dc:creator>Blair Bravo</dc:creator>
  <cp:lastModifiedBy>Blair Schleicher Bravo</cp:lastModifiedBy>
  <cp:revision>290</cp:revision>
  <cp:lastPrinted>2015-09-29T11:30:45Z</cp:lastPrinted>
  <dcterms:created xsi:type="dcterms:W3CDTF">2015-09-23T02:10:37Z</dcterms:created>
  <dcterms:modified xsi:type="dcterms:W3CDTF">2018-06-28T04:02:24Z</dcterms:modified>
</cp:coreProperties>
</file>